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7"/>
  </p:notesMasterIdLst>
  <p:sldIdLst>
    <p:sldId id="256" r:id="rId2"/>
    <p:sldId id="289" r:id="rId3"/>
    <p:sldId id="290" r:id="rId4"/>
    <p:sldId id="282" r:id="rId5"/>
    <p:sldId id="281" r:id="rId6"/>
    <p:sldId id="270" r:id="rId7"/>
    <p:sldId id="283" r:id="rId8"/>
    <p:sldId id="259" r:id="rId9"/>
    <p:sldId id="284" r:id="rId10"/>
    <p:sldId id="285" r:id="rId11"/>
    <p:sldId id="286" r:id="rId12"/>
    <p:sldId id="287" r:id="rId13"/>
    <p:sldId id="280" r:id="rId14"/>
    <p:sldId id="277" r:id="rId15"/>
    <p:sldId id="278" r:id="rId16"/>
  </p:sldIdLst>
  <p:sldSz cx="12192000" cy="6858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BBE1C0D-31F3-4EAC-947D-F70293EEAAC3}">
          <p14:sldIdLst>
            <p14:sldId id="256"/>
            <p14:sldId id="289"/>
            <p14:sldId id="290"/>
            <p14:sldId id="282"/>
            <p14:sldId id="281"/>
            <p14:sldId id="270"/>
            <p14:sldId id="283"/>
          </p14:sldIdLst>
        </p14:section>
        <p14:section name="Klagetyper" id="{3EAF672E-D688-44F9-9688-01253CC4B7DC}">
          <p14:sldIdLst>
            <p14:sldId id="259"/>
            <p14:sldId id="284"/>
            <p14:sldId id="285"/>
            <p14:sldId id="286"/>
            <p14:sldId id="287"/>
            <p14:sldId id="280"/>
            <p14:sldId id="277"/>
            <p14:sldId id="2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Paaskesen" initials="AP" lastIdx="15" clrIdx="0">
    <p:extLst>
      <p:ext uri="{19B8F6BF-5375-455C-9EA6-DF929625EA0E}">
        <p15:presenceInfo xmlns:p15="http://schemas.microsoft.com/office/powerpoint/2012/main" userId="S-1-5-21-2100284113-1573851820-878952375-273668" providerId="AD"/>
      </p:ext>
    </p:extLst>
  </p:cmAuthor>
  <p:cmAuthor id="2" name="Louise Marianne Lempel" initials="LML" lastIdx="9" clrIdx="1">
    <p:extLst>
      <p:ext uri="{19B8F6BF-5375-455C-9EA6-DF929625EA0E}">
        <p15:presenceInfo xmlns:p15="http://schemas.microsoft.com/office/powerpoint/2012/main" userId="S-1-5-21-2100284113-1573851820-878952375-300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C6"/>
    <a:srgbClr val="006272"/>
    <a:srgbClr val="00414D"/>
    <a:srgbClr val="597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5332" autoAdjust="0"/>
  </p:normalViewPr>
  <p:slideViewPr>
    <p:cSldViewPr snapToGrid="0">
      <p:cViewPr varScale="1">
        <p:scale>
          <a:sx n="110" d="100"/>
          <a:sy n="110" d="100"/>
        </p:scale>
        <p:origin x="7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regneark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regneark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regneark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regneark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regneark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regneark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regneark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regneark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regneark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regneark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regneark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regneark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regneark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regneark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indkomne'!$A$22</c:f>
              <c:strCache>
                <c:ptCount val="1"/>
                <c:pt idx="0">
                  <c:v>Ulykkesager</c:v>
                </c:pt>
              </c:strCache>
            </c:strRef>
          </c:tx>
          <c:spPr>
            <a:solidFill>
              <a:schemeClr val="accent1"/>
            </a:solidFill>
            <a:ln>
              <a:noFill/>
            </a:ln>
            <a:effectLst/>
          </c:spPr>
          <c:invertIfNegative val="0"/>
          <c:dLbls>
            <c:dLbl>
              <c:idx val="0"/>
              <c:layout/>
              <c:tx>
                <c:rich>
                  <a:bodyPr/>
                  <a:lstStyle/>
                  <a:p>
                    <a:fld id="{150C1D55-4625-4E22-A0C2-678FA19A96C7}"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BB95-455D-93BB-AB8BCEC35960}"/>
                </c:ext>
              </c:extLst>
            </c:dLbl>
            <c:dLbl>
              <c:idx val="1"/>
              <c:layout/>
              <c:tx>
                <c:rich>
                  <a:bodyPr/>
                  <a:lstStyle/>
                  <a:p>
                    <a:fld id="{3F0E0EC2-D332-4A8F-B78F-9327D625B57E}"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B95-455D-93BB-AB8BCEC35960}"/>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('Tabeller og figurer indkomne'!$B$21,'Tabeller og figurer indkomne'!$D$21)</c:f>
              <c:numCache>
                <c:formatCode>General</c:formatCode>
                <c:ptCount val="2"/>
                <c:pt idx="0">
                  <c:v>2022</c:v>
                </c:pt>
                <c:pt idx="1">
                  <c:v>2023</c:v>
                </c:pt>
              </c:numCache>
            </c:numRef>
          </c:cat>
          <c:val>
            <c:numRef>
              <c:f>('Tabeller og figurer indkomne'!$B$22,'Tabeller og figurer indkomne'!$D$22)</c:f>
              <c:numCache>
                <c:formatCode>#,##0</c:formatCode>
                <c:ptCount val="2"/>
                <c:pt idx="0">
                  <c:v>5968</c:v>
                </c:pt>
                <c:pt idx="1">
                  <c:v>8694</c:v>
                </c:pt>
              </c:numCache>
            </c:numRef>
          </c:val>
          <c:extLst>
            <c:ext xmlns:c15="http://schemas.microsoft.com/office/drawing/2012/chart" uri="{02D57815-91ED-43cb-92C2-25804820EDAC}">
              <c15:datalabelsRange>
                <c15:f>('Tabeller og figurer indkomne'!$C$22,'Tabeller og figurer indkomne'!$E$22)</c15:f>
                <c15:dlblRangeCache>
                  <c:ptCount val="2"/>
                  <c:pt idx="0">
                    <c:v>74%</c:v>
                  </c:pt>
                  <c:pt idx="1">
                    <c:v>78%</c:v>
                  </c:pt>
                </c15:dlblRangeCache>
              </c15:datalabelsRange>
            </c:ext>
            <c:ext xmlns:c16="http://schemas.microsoft.com/office/drawing/2014/chart" uri="{C3380CC4-5D6E-409C-BE32-E72D297353CC}">
              <c16:uniqueId val="{00000002-BB95-455D-93BB-AB8BCEC35960}"/>
            </c:ext>
          </c:extLst>
        </c:ser>
        <c:ser>
          <c:idx val="1"/>
          <c:order val="1"/>
          <c:tx>
            <c:strRef>
              <c:f>'Tabeller og figurer indkomne'!$A$23</c:f>
              <c:strCache>
                <c:ptCount val="1"/>
                <c:pt idx="0">
                  <c:v>Erhvervssygdoms-sager</c:v>
                </c:pt>
              </c:strCache>
            </c:strRef>
          </c:tx>
          <c:spPr>
            <a:solidFill>
              <a:schemeClr val="accent2"/>
            </a:solidFill>
            <a:ln>
              <a:noFill/>
            </a:ln>
            <a:effectLst/>
          </c:spPr>
          <c:invertIfNegative val="0"/>
          <c:dLbls>
            <c:dLbl>
              <c:idx val="0"/>
              <c:layout/>
              <c:tx>
                <c:rich>
                  <a:bodyPr/>
                  <a:lstStyle/>
                  <a:p>
                    <a:fld id="{27F65B5E-5E23-4283-A3BE-5008AF05FC7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BB95-455D-93BB-AB8BCEC35960}"/>
                </c:ext>
              </c:extLst>
            </c:dLbl>
            <c:dLbl>
              <c:idx val="1"/>
              <c:layout/>
              <c:tx>
                <c:rich>
                  <a:bodyPr/>
                  <a:lstStyle/>
                  <a:p>
                    <a:fld id="{94D8259B-7156-4849-9CC8-4D63B54D89DB}"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B95-455D-93BB-AB8BCEC3596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('Tabeller og figurer indkomne'!$B$21,'Tabeller og figurer indkomne'!$D$21)</c:f>
              <c:numCache>
                <c:formatCode>General</c:formatCode>
                <c:ptCount val="2"/>
                <c:pt idx="0">
                  <c:v>2022</c:v>
                </c:pt>
                <c:pt idx="1">
                  <c:v>2023</c:v>
                </c:pt>
              </c:numCache>
            </c:numRef>
          </c:cat>
          <c:val>
            <c:numRef>
              <c:f>('Tabeller og figurer indkomne'!$B$23,'Tabeller og figurer indkomne'!$D$23)</c:f>
              <c:numCache>
                <c:formatCode>#,##0</c:formatCode>
                <c:ptCount val="2"/>
                <c:pt idx="0">
                  <c:v>2122</c:v>
                </c:pt>
                <c:pt idx="1">
                  <c:v>2511</c:v>
                </c:pt>
              </c:numCache>
            </c:numRef>
          </c:val>
          <c:extLst>
            <c:ext xmlns:c15="http://schemas.microsoft.com/office/drawing/2012/chart" uri="{02D57815-91ED-43cb-92C2-25804820EDAC}">
              <c15:datalabelsRange>
                <c15:f>('Tabeller og figurer indkomne'!$C$23,'Tabeller og figurer indkomne'!$E$23)</c15:f>
                <c15:dlblRangeCache>
                  <c:ptCount val="2"/>
                  <c:pt idx="0">
                    <c:v>26%</c:v>
                  </c:pt>
                  <c:pt idx="1">
                    <c:v>22%</c:v>
                  </c:pt>
                </c15:dlblRangeCache>
              </c15:datalabelsRange>
            </c:ext>
            <c:ext xmlns:c16="http://schemas.microsoft.com/office/drawing/2014/chart" uri="{C3380CC4-5D6E-409C-BE32-E72D297353CC}">
              <c16:uniqueId val="{00000005-BB95-455D-93BB-AB8BCEC35960}"/>
            </c:ext>
          </c:extLst>
        </c:ser>
        <c:dLbls>
          <c:dLblPos val="ctr"/>
          <c:showLegendKey val="0"/>
          <c:showVal val="1"/>
          <c:showCatName val="0"/>
          <c:showSerName val="0"/>
          <c:showPercent val="0"/>
          <c:showBubbleSize val="0"/>
        </c:dLbls>
        <c:gapWidth val="150"/>
        <c:overlap val="100"/>
        <c:axId val="684531640"/>
        <c:axId val="684529344"/>
      </c:barChart>
      <c:catAx>
        <c:axId val="684531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684529344"/>
        <c:crosses val="autoZero"/>
        <c:auto val="1"/>
        <c:lblAlgn val="ctr"/>
        <c:lblOffset val="100"/>
        <c:noMultiLvlLbl val="0"/>
      </c:catAx>
      <c:valAx>
        <c:axId val="684529344"/>
        <c:scaling>
          <c:orientation val="minMax"/>
        </c:scaling>
        <c:delete val="1"/>
        <c:axPos val="b"/>
        <c:numFmt formatCode="#,##0" sourceLinked="1"/>
        <c:majorTickMark val="none"/>
        <c:minorTickMark val="none"/>
        <c:tickLblPos val="nextTo"/>
        <c:crossAx val="6845316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afgjorte'!$B$125</c:f>
              <c:strCache>
                <c:ptCount val="1"/>
                <c:pt idx="0">
                  <c:v>Hjemvisning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afgjorte'!$B$126:$B$129</c:f>
              <c:numCache>
                <c:formatCode>0%</c:formatCode>
                <c:ptCount val="4"/>
                <c:pt idx="0">
                  <c:v>6.4205874707564337E-2</c:v>
                </c:pt>
                <c:pt idx="1">
                  <c:v>7.9902160619649415E-2</c:v>
                </c:pt>
                <c:pt idx="2">
                  <c:v>8.2758620689655171E-2</c:v>
                </c:pt>
                <c:pt idx="3">
                  <c:v>0.12813370473537605</c:v>
                </c:pt>
              </c:numCache>
            </c:numRef>
          </c:val>
          <c:extLst>
            <c:ext xmlns:c16="http://schemas.microsoft.com/office/drawing/2014/chart" uri="{C3380CC4-5D6E-409C-BE32-E72D297353CC}">
              <c16:uniqueId val="{00000000-C32D-4D00-9DB5-951EA58C7471}"/>
            </c:ext>
          </c:extLst>
        </c:ser>
        <c:ser>
          <c:idx val="1"/>
          <c:order val="1"/>
          <c:tx>
            <c:strRef>
              <c:f>'Tabeller og figurer afgjorte'!$C$125</c:f>
              <c:strCache>
                <c:ptCount val="1"/>
                <c:pt idx="0">
                  <c:v>Ændring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afgjorte'!$C$126:$C$129</c:f>
              <c:numCache>
                <c:formatCode>0%</c:formatCode>
                <c:ptCount val="4"/>
                <c:pt idx="0">
                  <c:v>0.15856511567455159</c:v>
                </c:pt>
                <c:pt idx="1">
                  <c:v>0.34651447207501018</c:v>
                </c:pt>
                <c:pt idx="2">
                  <c:v>0.3724137931034483</c:v>
                </c:pt>
                <c:pt idx="3">
                  <c:v>0.37604456824512533</c:v>
                </c:pt>
              </c:numCache>
            </c:numRef>
          </c:val>
          <c:extLst>
            <c:ext xmlns:c16="http://schemas.microsoft.com/office/drawing/2014/chart" uri="{C3380CC4-5D6E-409C-BE32-E72D297353CC}">
              <c16:uniqueId val="{00000001-C32D-4D00-9DB5-951EA58C7471}"/>
            </c:ext>
          </c:extLst>
        </c:ser>
        <c:ser>
          <c:idx val="2"/>
          <c:order val="2"/>
          <c:tx>
            <c:strRef>
              <c:f>'Tabeller og figurer afgjorte'!$D$125</c:f>
              <c:strCache>
                <c:ptCount val="1"/>
                <c:pt idx="0">
                  <c:v>Ophævelse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afgjorte'!$A$126:$A$129</c:f>
              <c:strCache>
                <c:ptCount val="4"/>
                <c:pt idx="0">
                  <c:v>Tilskadekomne</c:v>
                </c:pt>
                <c:pt idx="1">
                  <c:v>Ulykkesforsikringsselskab</c:v>
                </c:pt>
                <c:pt idx="2">
                  <c:v>Selvforsikrede</c:v>
                </c:pt>
                <c:pt idx="3">
                  <c:v>Flere klager</c:v>
                </c:pt>
              </c:strCache>
            </c:strRef>
          </c:cat>
          <c:val>
            <c:numRef>
              <c:f>'Tabeller og figurer afgjorte'!$D$126:$D$129</c:f>
              <c:numCache>
                <c:formatCode>0%</c:formatCode>
                <c:ptCount val="4"/>
                <c:pt idx="0">
                  <c:v>1.0657655315830517E-2</c:v>
                </c:pt>
                <c:pt idx="1">
                  <c:v>4.1174072564207097E-2</c:v>
                </c:pt>
                <c:pt idx="2">
                  <c:v>5.5172413793103448E-2</c:v>
                </c:pt>
                <c:pt idx="3">
                  <c:v>3.8997214484679667E-2</c:v>
                </c:pt>
              </c:numCache>
            </c:numRef>
          </c:val>
          <c:extLst>
            <c:ext xmlns:c16="http://schemas.microsoft.com/office/drawing/2014/chart" uri="{C3380CC4-5D6E-409C-BE32-E72D297353CC}">
              <c16:uniqueId val="{00000002-C32D-4D00-9DB5-951EA58C7471}"/>
            </c:ext>
          </c:extLst>
        </c:ser>
        <c:dLbls>
          <c:dLblPos val="ctr"/>
          <c:showLegendKey val="0"/>
          <c:showVal val="1"/>
          <c:showCatName val="0"/>
          <c:showSerName val="0"/>
          <c:showPercent val="0"/>
          <c:showBubbleSize val="0"/>
        </c:dLbls>
        <c:gapWidth val="150"/>
        <c:overlap val="100"/>
        <c:axId val="649659848"/>
        <c:axId val="649667064"/>
      </c:barChart>
      <c:catAx>
        <c:axId val="649659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67064"/>
        <c:crosses val="autoZero"/>
        <c:auto val="1"/>
        <c:lblAlgn val="ctr"/>
        <c:lblOffset val="100"/>
        <c:noMultiLvlLbl val="0"/>
      </c:catAx>
      <c:valAx>
        <c:axId val="6496670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598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afgjorte'!$B$92</c:f>
              <c:strCache>
                <c:ptCount val="1"/>
                <c:pt idx="0">
                  <c:v>Hjemvisning</c:v>
                </c:pt>
              </c:strCache>
            </c:strRef>
          </c:tx>
          <c:spPr>
            <a:solidFill>
              <a:schemeClr val="accent1"/>
            </a:solidFill>
            <a:ln>
              <a:noFill/>
            </a:ln>
            <a:effectLst/>
          </c:spPr>
          <c:invertIfNegative val="0"/>
          <c:dLbls>
            <c:dLbl>
              <c:idx val="2"/>
              <c:layout>
                <c:manualLayout>
                  <c:x val="-4.8027444253859346E-2"/>
                  <c:y val="1.058201352109139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E8-437C-B949-CC5175539D3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afgjorte'!$B$93:$B$95</c:f>
              <c:numCache>
                <c:formatCode>0%</c:formatCode>
                <c:ptCount val="3"/>
                <c:pt idx="0">
                  <c:v>8.2904222451081366E-2</c:v>
                </c:pt>
                <c:pt idx="1">
                  <c:v>8.4507042253521125E-2</c:v>
                </c:pt>
                <c:pt idx="2">
                  <c:v>0.31818181818181818</c:v>
                </c:pt>
              </c:numCache>
            </c:numRef>
          </c:val>
          <c:extLst>
            <c:ext xmlns:c16="http://schemas.microsoft.com/office/drawing/2014/chart" uri="{C3380CC4-5D6E-409C-BE32-E72D297353CC}">
              <c16:uniqueId val="{00000000-F0E8-437C-B949-CC5175539D38}"/>
            </c:ext>
          </c:extLst>
        </c:ser>
        <c:ser>
          <c:idx val="1"/>
          <c:order val="1"/>
          <c:tx>
            <c:strRef>
              <c:f>'Tabeller og figurer afgjorte'!$C$92</c:f>
              <c:strCache>
                <c:ptCount val="1"/>
                <c:pt idx="0">
                  <c:v>Ændring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afgjorte'!$C$93:$C$95</c:f>
              <c:numCache>
                <c:formatCode>0%</c:formatCode>
                <c:ptCount val="3"/>
                <c:pt idx="0">
                  <c:v>6.1277033985581875E-2</c:v>
                </c:pt>
                <c:pt idx="1">
                  <c:v>0.323943661971831</c:v>
                </c:pt>
                <c:pt idx="2">
                  <c:v>0.27272727272727271</c:v>
                </c:pt>
              </c:numCache>
            </c:numRef>
          </c:val>
          <c:extLst>
            <c:ext xmlns:c16="http://schemas.microsoft.com/office/drawing/2014/chart" uri="{C3380CC4-5D6E-409C-BE32-E72D297353CC}">
              <c16:uniqueId val="{00000001-F0E8-437C-B949-CC5175539D38}"/>
            </c:ext>
          </c:extLst>
        </c:ser>
        <c:ser>
          <c:idx val="2"/>
          <c:order val="2"/>
          <c:tx>
            <c:strRef>
              <c:f>'Tabeller og figurer afgjorte'!$D$92</c:f>
              <c:strCache>
                <c:ptCount val="1"/>
                <c:pt idx="0">
                  <c:v>Ophævelse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0E8-437C-B949-CC5175539D3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afgjorte'!$A$93:$A$95</c:f>
              <c:strCache>
                <c:ptCount val="3"/>
                <c:pt idx="0">
                  <c:v>Tilskadekomne</c:v>
                </c:pt>
                <c:pt idx="1">
                  <c:v>ATP</c:v>
                </c:pt>
                <c:pt idx="2">
                  <c:v>Flere klager</c:v>
                </c:pt>
              </c:strCache>
            </c:strRef>
          </c:cat>
          <c:val>
            <c:numRef>
              <c:f>'Tabeller og figurer afgjorte'!$D$93:$D$95</c:f>
              <c:numCache>
                <c:formatCode>0%</c:formatCode>
                <c:ptCount val="3"/>
                <c:pt idx="0">
                  <c:v>2.0597322348094747E-3</c:v>
                </c:pt>
                <c:pt idx="1">
                  <c:v>7.0422535211267607E-3</c:v>
                </c:pt>
                <c:pt idx="2">
                  <c:v>4.5454545454545456E-2</c:v>
                </c:pt>
              </c:numCache>
            </c:numRef>
          </c:val>
          <c:extLst>
            <c:ext xmlns:c16="http://schemas.microsoft.com/office/drawing/2014/chart" uri="{C3380CC4-5D6E-409C-BE32-E72D297353CC}">
              <c16:uniqueId val="{00000002-F0E8-437C-B949-CC5175539D38}"/>
            </c:ext>
          </c:extLst>
        </c:ser>
        <c:dLbls>
          <c:dLblPos val="ctr"/>
          <c:showLegendKey val="0"/>
          <c:showVal val="1"/>
          <c:showCatName val="0"/>
          <c:showSerName val="0"/>
          <c:showPercent val="0"/>
          <c:showBubbleSize val="0"/>
        </c:dLbls>
        <c:gapWidth val="150"/>
        <c:overlap val="100"/>
        <c:axId val="524674320"/>
        <c:axId val="524672680"/>
      </c:barChart>
      <c:catAx>
        <c:axId val="52467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4672680"/>
        <c:crosses val="autoZero"/>
        <c:auto val="1"/>
        <c:lblAlgn val="ctr"/>
        <c:lblOffset val="100"/>
        <c:noMultiLvlLbl val="0"/>
      </c:catAx>
      <c:valAx>
        <c:axId val="524672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46743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'Tabeller og figurer afgjorte'!$B$149</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afgjorte'!$B$150:$B$153</c:f>
              <c:numCache>
                <c:formatCode>0%</c:formatCode>
                <c:ptCount val="4"/>
                <c:pt idx="0">
                  <c:v>0.11901306240928883</c:v>
                </c:pt>
                <c:pt idx="1">
                  <c:v>0.26296098343132013</c:v>
                </c:pt>
                <c:pt idx="2">
                  <c:v>0.20568720379146918</c:v>
                </c:pt>
                <c:pt idx="3">
                  <c:v>0.22142857142857142</c:v>
                </c:pt>
              </c:numCache>
            </c:numRef>
          </c:val>
          <c:extLst>
            <c:ext xmlns:c16="http://schemas.microsoft.com/office/drawing/2014/chart" uri="{C3380CC4-5D6E-409C-BE32-E72D297353CC}">
              <c16:uniqueId val="{00000000-C103-4121-8A0D-E54772D3AB30}"/>
            </c:ext>
          </c:extLst>
        </c:ser>
        <c:ser>
          <c:idx val="1"/>
          <c:order val="1"/>
          <c:tx>
            <c:strRef>
              <c:f>'Tabeller og figurer afgjorte'!$C$149</c:f>
              <c:strCache>
                <c:ptCount val="1"/>
                <c:pt idx="0">
                  <c:v>Ulykkesforsikringsselskab</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afgjorte'!$C$150:$C$153</c:f>
              <c:numCache>
                <c:formatCode>0%</c:formatCode>
                <c:ptCount val="4"/>
                <c:pt idx="0">
                  <c:v>0</c:v>
                </c:pt>
                <c:pt idx="1">
                  <c:v>0.59375</c:v>
                </c:pt>
                <c:pt idx="2">
                  <c:v>0.42659974905897113</c:v>
                </c:pt>
                <c:pt idx="3">
                  <c:v>0.42097264437689969</c:v>
                </c:pt>
              </c:numCache>
            </c:numRef>
          </c:val>
          <c:extLst>
            <c:ext xmlns:c16="http://schemas.microsoft.com/office/drawing/2014/chart" uri="{C3380CC4-5D6E-409C-BE32-E72D297353CC}">
              <c16:uniqueId val="{00000001-C103-4121-8A0D-E54772D3AB30}"/>
            </c:ext>
          </c:extLst>
        </c:ser>
        <c:ser>
          <c:idx val="2"/>
          <c:order val="2"/>
          <c:tx>
            <c:strRef>
              <c:f>'Tabeller og figurer afgjorte'!$D$149</c:f>
              <c:strCache>
                <c:ptCount val="1"/>
                <c:pt idx="0">
                  <c:v>Flere klagere</c:v>
                </c:pt>
              </c:strCache>
            </c:strRef>
          </c:tx>
          <c:spPr>
            <a:solidFill>
              <a:srgbClr val="0041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afgjorte'!$D$150:$D$153</c:f>
              <c:numCache>
                <c:formatCode>0%</c:formatCode>
                <c:ptCount val="4"/>
                <c:pt idx="0">
                  <c:v>0</c:v>
                </c:pt>
                <c:pt idx="1">
                  <c:v>0.58139534883720934</c:v>
                </c:pt>
                <c:pt idx="2">
                  <c:v>0.5495495495495496</c:v>
                </c:pt>
                <c:pt idx="3">
                  <c:v>0.48148148148148145</c:v>
                </c:pt>
              </c:numCache>
            </c:numRef>
          </c:val>
          <c:extLst>
            <c:ext xmlns:c16="http://schemas.microsoft.com/office/drawing/2014/chart" uri="{C3380CC4-5D6E-409C-BE32-E72D297353CC}">
              <c16:uniqueId val="{00000002-C103-4121-8A0D-E54772D3AB30}"/>
            </c:ext>
          </c:extLst>
        </c:ser>
        <c:ser>
          <c:idx val="3"/>
          <c:order val="3"/>
          <c:tx>
            <c:strRef>
              <c:f>'Tabeller og figurer afgjorte'!$E$149</c:f>
              <c:strCache>
                <c:ptCount val="1"/>
                <c:pt idx="0">
                  <c:v>Selvforsikrede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afgjorte'!$E$150:$E$153</c:f>
              <c:numCache>
                <c:formatCode>0%</c:formatCode>
                <c:ptCount val="4"/>
                <c:pt idx="0">
                  <c:v>0.125</c:v>
                </c:pt>
                <c:pt idx="1">
                  <c:v>0.54347826086956519</c:v>
                </c:pt>
                <c:pt idx="2">
                  <c:v>0.5535714285714286</c:v>
                </c:pt>
                <c:pt idx="3">
                  <c:v>0.46666666666666667</c:v>
                </c:pt>
              </c:numCache>
            </c:numRef>
          </c:val>
          <c:extLst>
            <c:ext xmlns:c16="http://schemas.microsoft.com/office/drawing/2014/chart" uri="{C3380CC4-5D6E-409C-BE32-E72D297353CC}">
              <c16:uniqueId val="{00000003-C103-4121-8A0D-E54772D3AB30}"/>
            </c:ext>
          </c:extLst>
        </c:ser>
        <c:ser>
          <c:idx val="4"/>
          <c:order val="4"/>
          <c:tx>
            <c:strRef>
              <c:f>'Tabeller og figurer afgjorte'!$F$149</c:f>
              <c:strCache>
                <c:ptCount val="1"/>
                <c:pt idx="0">
                  <c:v>ATP</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afgjorte'!$A$150:$A$153</c:f>
              <c:strCache>
                <c:ptCount val="4"/>
                <c:pt idx="0">
                  <c:v>Erhvervssygdom</c:v>
                </c:pt>
                <c:pt idx="1">
                  <c:v>Mén</c:v>
                </c:pt>
                <c:pt idx="2">
                  <c:v>Tab af erhvervsevne</c:v>
                </c:pt>
                <c:pt idx="3">
                  <c:v>Ulykker</c:v>
                </c:pt>
              </c:strCache>
            </c:strRef>
          </c:cat>
          <c:val>
            <c:numRef>
              <c:f>'Tabeller og figurer afgjorte'!$F$150:$F$153</c:f>
              <c:numCache>
                <c:formatCode>0%</c:formatCode>
                <c:ptCount val="4"/>
                <c:pt idx="0">
                  <c:v>0.39130434782608697</c:v>
                </c:pt>
                <c:pt idx="1">
                  <c:v>0.4</c:v>
                </c:pt>
                <c:pt idx="2">
                  <c:v>0.47499999999999998</c:v>
                </c:pt>
                <c:pt idx="3">
                  <c:v>0</c:v>
                </c:pt>
              </c:numCache>
            </c:numRef>
          </c:val>
          <c:extLst>
            <c:ext xmlns:c16="http://schemas.microsoft.com/office/drawing/2014/chart" uri="{C3380CC4-5D6E-409C-BE32-E72D297353CC}">
              <c16:uniqueId val="{00000004-C103-4121-8A0D-E54772D3AB30}"/>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67769383974656128"/>
          <c:y val="0.33593970836039927"/>
          <c:w val="0.31067128641394864"/>
          <c:h val="0.633745676304394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'Tabeller og figurer afgjorte'!$B$183</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afgjorte'!$B$184:$B$185</c:f>
              <c:numCache>
                <c:formatCode>0%</c:formatCode>
                <c:ptCount val="2"/>
                <c:pt idx="0">
                  <c:v>0.23715415019762845</c:v>
                </c:pt>
                <c:pt idx="1">
                  <c:v>0.20118343195266272</c:v>
                </c:pt>
              </c:numCache>
            </c:numRef>
          </c:val>
          <c:extLst>
            <c:ext xmlns:c16="http://schemas.microsoft.com/office/drawing/2014/chart" uri="{C3380CC4-5D6E-409C-BE32-E72D297353CC}">
              <c16:uniqueId val="{00000000-A249-45AB-AC20-E10D4EDF9ACB}"/>
            </c:ext>
          </c:extLst>
        </c:ser>
        <c:ser>
          <c:idx val="0"/>
          <c:order val="1"/>
          <c:tx>
            <c:strRef>
              <c:f>'Tabeller og figurer afgjorte'!$C$183</c:f>
              <c:strCache>
                <c:ptCount val="1"/>
                <c:pt idx="0">
                  <c:v>ATP</c:v>
                </c:pt>
              </c:strCache>
            </c:strRef>
          </c:tx>
          <c:spPr>
            <a:solidFill>
              <a:srgbClr val="59778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afgjorte'!$C$184:$C$185</c:f>
              <c:numCache>
                <c:formatCode>0%</c:formatCode>
                <c:ptCount val="2"/>
                <c:pt idx="0">
                  <c:v>0.4</c:v>
                </c:pt>
                <c:pt idx="1">
                  <c:v>0.47499999999999998</c:v>
                </c:pt>
              </c:numCache>
            </c:numRef>
          </c:val>
          <c:extLst>
            <c:ext xmlns:c16="http://schemas.microsoft.com/office/drawing/2014/chart" uri="{C3380CC4-5D6E-409C-BE32-E72D297353CC}">
              <c16:uniqueId val="{00000001-A249-45AB-AC20-E10D4EDF9ACB}"/>
            </c:ext>
          </c:extLst>
        </c:ser>
        <c:ser>
          <c:idx val="1"/>
          <c:order val="2"/>
          <c:tx>
            <c:strRef>
              <c:f>'Tabeller og figurer afgjorte'!$D$183</c:f>
              <c:strCache>
                <c:ptCount val="1"/>
                <c:pt idx="0">
                  <c:v>Flere klagere</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afgjorte'!$A$184:$A$185</c:f>
              <c:strCache>
                <c:ptCount val="2"/>
                <c:pt idx="0">
                  <c:v>Mén</c:v>
                </c:pt>
                <c:pt idx="1">
                  <c:v>Tab af erhvervsevne</c:v>
                </c:pt>
              </c:strCache>
            </c:strRef>
          </c:cat>
          <c:val>
            <c:numRef>
              <c:f>'Tabeller og figurer afgjorte'!$D$184:$D$185</c:f>
              <c:numCache>
                <c:formatCode>0%</c:formatCode>
                <c:ptCount val="2"/>
                <c:pt idx="0">
                  <c:v>0.6</c:v>
                </c:pt>
                <c:pt idx="1">
                  <c:v>0.75</c:v>
                </c:pt>
              </c:numCache>
            </c:numRef>
          </c:val>
          <c:extLst>
            <c:ext xmlns:c16="http://schemas.microsoft.com/office/drawing/2014/chart" uri="{C3380CC4-5D6E-409C-BE32-E72D297353CC}">
              <c16:uniqueId val="{00000002-A249-45AB-AC20-E10D4EDF9ACB}"/>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71945904093704593"/>
          <c:y val="0.30458490062866794"/>
          <c:w val="0.26392083400607669"/>
          <c:h val="0.342839328777065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solidFill>
      <a:sysClr val="window" lastClr="FFFFFF"/>
    </a:solidFill>
    <a:ln>
      <a:noFill/>
    </a:ln>
    <a:effectLst/>
  </c:spPr>
  <c:txPr>
    <a:bodyPr/>
    <a:lstStyle/>
    <a:p>
      <a:pPr>
        <a:defRPr sz="1200"/>
      </a:pPr>
      <a:endParaRPr lang="da-D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'Tabeller og figurer afgjorte'!$B$221</c:f>
              <c:strCache>
                <c:ptCount val="1"/>
                <c:pt idx="0">
                  <c:v>Tilskadekomne</c:v>
                </c:pt>
              </c:strCache>
            </c:strRef>
          </c:tx>
          <c:spPr>
            <a:solidFill>
              <a:srgbClr val="99C0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afgjorte'!$B$222:$B$223</c:f>
              <c:numCache>
                <c:formatCode>0%</c:formatCode>
                <c:ptCount val="2"/>
                <c:pt idx="0">
                  <c:v>0.26699629171817058</c:v>
                </c:pt>
                <c:pt idx="1">
                  <c:v>0.20654627539503387</c:v>
                </c:pt>
              </c:numCache>
            </c:numRef>
          </c:val>
          <c:extLst>
            <c:ext xmlns:c16="http://schemas.microsoft.com/office/drawing/2014/chart" uri="{C3380CC4-5D6E-409C-BE32-E72D297353CC}">
              <c16:uniqueId val="{00000000-5D62-416C-A828-027F7B41E2B8}"/>
            </c:ext>
          </c:extLst>
        </c:ser>
        <c:ser>
          <c:idx val="0"/>
          <c:order val="1"/>
          <c:tx>
            <c:strRef>
              <c:f>'Tabeller og figurer afgjorte'!$C$221</c:f>
              <c:strCache>
                <c:ptCount val="1"/>
                <c:pt idx="0">
                  <c:v>Ulykkesforsikringsselskab</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afgjorte'!$C$222:$C$223</c:f>
              <c:numCache>
                <c:formatCode>0%</c:formatCode>
                <c:ptCount val="2"/>
                <c:pt idx="0">
                  <c:v>0.59375</c:v>
                </c:pt>
                <c:pt idx="1">
                  <c:v>0.42659974905897113</c:v>
                </c:pt>
              </c:numCache>
            </c:numRef>
          </c:val>
          <c:extLst>
            <c:ext xmlns:c16="http://schemas.microsoft.com/office/drawing/2014/chart" uri="{C3380CC4-5D6E-409C-BE32-E72D297353CC}">
              <c16:uniqueId val="{00000001-5D62-416C-A828-027F7B41E2B8}"/>
            </c:ext>
          </c:extLst>
        </c:ser>
        <c:ser>
          <c:idx val="3"/>
          <c:order val="2"/>
          <c:tx>
            <c:strRef>
              <c:f>'Tabeller og figurer afgjorte'!$D$221</c:f>
              <c:strCache>
                <c:ptCount val="1"/>
                <c:pt idx="0">
                  <c:v>Selvforsikrede</c:v>
                </c:pt>
              </c:strCache>
            </c:strRef>
          </c:tx>
          <c:spPr>
            <a:solidFill>
              <a:srgbClr val="59778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afgjorte'!$D$222:$D$223</c:f>
              <c:numCache>
                <c:formatCode>0%</c:formatCode>
                <c:ptCount val="2"/>
                <c:pt idx="0">
                  <c:v>0.54347826086956519</c:v>
                </c:pt>
                <c:pt idx="1">
                  <c:v>0.5535714285714286</c:v>
                </c:pt>
              </c:numCache>
            </c:numRef>
          </c:val>
          <c:extLst>
            <c:ext xmlns:c16="http://schemas.microsoft.com/office/drawing/2014/chart" uri="{C3380CC4-5D6E-409C-BE32-E72D297353CC}">
              <c16:uniqueId val="{00000002-5D62-416C-A828-027F7B41E2B8}"/>
            </c:ext>
          </c:extLst>
        </c:ser>
        <c:ser>
          <c:idx val="1"/>
          <c:order val="3"/>
          <c:tx>
            <c:strRef>
              <c:f>'Tabeller og figurer afgjorte'!$E$221</c:f>
              <c:strCache>
                <c:ptCount val="1"/>
                <c:pt idx="0">
                  <c:v>Flere klager</c:v>
                </c:pt>
              </c:strCache>
            </c:strRef>
          </c:tx>
          <c:spPr>
            <a:solidFill>
              <a:srgbClr val="0062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afgjorte'!$A$222:$A$223</c:f>
              <c:strCache>
                <c:ptCount val="2"/>
                <c:pt idx="0">
                  <c:v>Mén</c:v>
                </c:pt>
                <c:pt idx="1">
                  <c:v>Tab af erhvervsevne</c:v>
                </c:pt>
              </c:strCache>
            </c:strRef>
          </c:cat>
          <c:val>
            <c:numRef>
              <c:f>'Tabeller og figurer afgjorte'!$E$222:$E$223</c:f>
              <c:numCache>
                <c:formatCode>0%</c:formatCode>
                <c:ptCount val="2"/>
                <c:pt idx="0">
                  <c:v>0.58024691358024694</c:v>
                </c:pt>
                <c:pt idx="1">
                  <c:v>0.53398058252427183</c:v>
                </c:pt>
              </c:numCache>
            </c:numRef>
          </c:val>
          <c:extLst>
            <c:ext xmlns:c16="http://schemas.microsoft.com/office/drawing/2014/chart" uri="{C3380CC4-5D6E-409C-BE32-E72D297353CC}">
              <c16:uniqueId val="{00000003-5D62-416C-A828-027F7B41E2B8}"/>
            </c:ext>
          </c:extLst>
        </c:ser>
        <c:dLbls>
          <c:dLblPos val="outEnd"/>
          <c:showLegendKey val="0"/>
          <c:showVal val="1"/>
          <c:showCatName val="0"/>
          <c:showSerName val="0"/>
          <c:showPercent val="0"/>
          <c:showBubbleSize val="0"/>
        </c:dLbls>
        <c:gapWidth val="182"/>
        <c:axId val="521462424"/>
        <c:axId val="521456520"/>
      </c:barChart>
      <c:catAx>
        <c:axId val="521462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21456520"/>
        <c:crosses val="autoZero"/>
        <c:auto val="1"/>
        <c:lblAlgn val="ctr"/>
        <c:lblOffset val="100"/>
        <c:noMultiLvlLbl val="0"/>
      </c:catAx>
      <c:valAx>
        <c:axId val="521456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1462424"/>
        <c:crosses val="autoZero"/>
        <c:crossBetween val="between"/>
      </c:valAx>
      <c:spPr>
        <a:noFill/>
        <a:ln>
          <a:noFill/>
        </a:ln>
        <a:effectLst/>
      </c:spPr>
    </c:plotArea>
    <c:legend>
      <c:legendPos val="r"/>
      <c:layout>
        <c:manualLayout>
          <c:xMode val="edge"/>
          <c:yMode val="edge"/>
          <c:x val="0.64573702957275314"/>
          <c:y val="0.30200419140221224"/>
          <c:w val="0.33759608065096669"/>
          <c:h val="0.377780928346612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afgjorte!Pivottabel10</c:name>
    <c:fmtId val="2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bar"/>
        <c:grouping val="stacked"/>
        <c:varyColors val="0"/>
        <c:ser>
          <c:idx val="0"/>
          <c:order val="0"/>
          <c:tx>
            <c:strRef>
              <c:f>'Tabeller og figurer afgjorte'!$B$249:$B$250</c:f>
              <c:strCache>
                <c:ptCount val="1"/>
                <c:pt idx="0">
                  <c:v>Stadfæstelse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afgjorte'!$B$251:$B$255</c:f>
              <c:numCache>
                <c:formatCode>0%</c:formatCode>
                <c:ptCount val="4"/>
                <c:pt idx="0">
                  <c:v>0.51851851851851849</c:v>
                </c:pt>
                <c:pt idx="1">
                  <c:v>0.53333333333333333</c:v>
                </c:pt>
                <c:pt idx="2">
                  <c:v>0.57902735562310026</c:v>
                </c:pt>
                <c:pt idx="3">
                  <c:v>0.77857142857142858</c:v>
                </c:pt>
              </c:numCache>
            </c:numRef>
          </c:val>
          <c:extLst>
            <c:ext xmlns:c16="http://schemas.microsoft.com/office/drawing/2014/chart" uri="{C3380CC4-5D6E-409C-BE32-E72D297353CC}">
              <c16:uniqueId val="{00000000-EFAF-410B-A4DD-F240B24C17CB}"/>
            </c:ext>
          </c:extLst>
        </c:ser>
        <c:ser>
          <c:idx val="1"/>
          <c:order val="1"/>
          <c:tx>
            <c:strRef>
              <c:f>'Tabeller og figurer afgjorte'!$C$249:$C$250</c:f>
              <c:strCache>
                <c:ptCount val="1"/>
                <c:pt idx="0">
                  <c:v>Hjemvisning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afgjorte'!$C$251:$C$255</c:f>
              <c:numCache>
                <c:formatCode>0%</c:formatCode>
                <c:ptCount val="4"/>
                <c:pt idx="0">
                  <c:v>5.5555555555555552E-2</c:v>
                </c:pt>
                <c:pt idx="1">
                  <c:v>6.6666666666666666E-2</c:v>
                </c:pt>
                <c:pt idx="2">
                  <c:v>4.7112462006079027E-2</c:v>
                </c:pt>
                <c:pt idx="3">
                  <c:v>2.4285714285714285E-2</c:v>
                </c:pt>
              </c:numCache>
            </c:numRef>
          </c:val>
          <c:extLst>
            <c:ext xmlns:c16="http://schemas.microsoft.com/office/drawing/2014/chart" uri="{C3380CC4-5D6E-409C-BE32-E72D297353CC}">
              <c16:uniqueId val="{00000001-EFAF-410B-A4DD-F240B24C17CB}"/>
            </c:ext>
          </c:extLst>
        </c:ser>
        <c:ser>
          <c:idx val="2"/>
          <c:order val="2"/>
          <c:tx>
            <c:strRef>
              <c:f>'Tabeller og figurer afgjorte'!$D$249:$D$250</c:f>
              <c:strCache>
                <c:ptCount val="1"/>
                <c:pt idx="0">
                  <c:v>Ændring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afgjorte'!$D$251:$D$255</c:f>
              <c:numCache>
                <c:formatCode>0%</c:formatCode>
                <c:ptCount val="4"/>
                <c:pt idx="0">
                  <c:v>0.40740740740740738</c:v>
                </c:pt>
                <c:pt idx="1">
                  <c:v>0.4</c:v>
                </c:pt>
                <c:pt idx="2">
                  <c:v>0.35714285714285715</c:v>
                </c:pt>
                <c:pt idx="3">
                  <c:v>0.1957142857142857</c:v>
                </c:pt>
              </c:numCache>
            </c:numRef>
          </c:val>
          <c:extLst>
            <c:ext xmlns:c16="http://schemas.microsoft.com/office/drawing/2014/chart" uri="{C3380CC4-5D6E-409C-BE32-E72D297353CC}">
              <c16:uniqueId val="{00000002-EFAF-410B-A4DD-F240B24C17CB}"/>
            </c:ext>
          </c:extLst>
        </c:ser>
        <c:ser>
          <c:idx val="3"/>
          <c:order val="3"/>
          <c:tx>
            <c:strRef>
              <c:f>'Tabeller og figurer afgjorte'!$E$249:$E$250</c:f>
              <c:strCache>
                <c:ptCount val="1"/>
                <c:pt idx="0">
                  <c:v>Ophævelse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afgjorte'!$A$251:$A$255</c:f>
              <c:strCache>
                <c:ptCount val="4"/>
                <c:pt idx="0">
                  <c:v>Flere klager</c:v>
                </c:pt>
                <c:pt idx="1">
                  <c:v>Selvforsikrede </c:v>
                </c:pt>
                <c:pt idx="2">
                  <c:v>Ulykkesforsikringsselskab</c:v>
                </c:pt>
                <c:pt idx="3">
                  <c:v>Tilskadekomne </c:v>
                </c:pt>
              </c:strCache>
            </c:strRef>
          </c:cat>
          <c:val>
            <c:numRef>
              <c:f>'Tabeller og figurer afgjorte'!$E$251:$E$255</c:f>
              <c:numCache>
                <c:formatCode>0%</c:formatCode>
                <c:ptCount val="4"/>
                <c:pt idx="0">
                  <c:v>1.8518518518518517E-2</c:v>
                </c:pt>
                <c:pt idx="1">
                  <c:v>0</c:v>
                </c:pt>
                <c:pt idx="2">
                  <c:v>1.6717325227963525E-2</c:v>
                </c:pt>
                <c:pt idx="3">
                  <c:v>1.4285714285714286E-3</c:v>
                </c:pt>
              </c:numCache>
            </c:numRef>
          </c:val>
          <c:extLst>
            <c:ext xmlns:c16="http://schemas.microsoft.com/office/drawing/2014/chart" uri="{C3380CC4-5D6E-409C-BE32-E72D297353CC}">
              <c16:uniqueId val="{00000003-EFAF-410B-A4DD-F240B24C17CB}"/>
            </c:ext>
          </c:extLst>
        </c:ser>
        <c:dLbls>
          <c:dLblPos val="ctr"/>
          <c:showLegendKey val="0"/>
          <c:showVal val="1"/>
          <c:showCatName val="0"/>
          <c:showSerName val="0"/>
          <c:showPercent val="0"/>
          <c:showBubbleSize val="0"/>
        </c:dLbls>
        <c:gapWidth val="133"/>
        <c:overlap val="78"/>
        <c:axId val="649661816"/>
        <c:axId val="649662144"/>
      </c:barChart>
      <c:catAx>
        <c:axId val="649661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49662144"/>
        <c:crosses val="autoZero"/>
        <c:auto val="1"/>
        <c:lblAlgn val="ctr"/>
        <c:lblOffset val="100"/>
        <c:noMultiLvlLbl val="0"/>
      </c:catAx>
      <c:valAx>
        <c:axId val="649662144"/>
        <c:scaling>
          <c:orientation val="minMax"/>
        </c:scaling>
        <c:delete val="1"/>
        <c:axPos val="b"/>
        <c:numFmt formatCode="0%" sourceLinked="1"/>
        <c:majorTickMark val="none"/>
        <c:minorTickMark val="none"/>
        <c:tickLblPos val="nextTo"/>
        <c:crossAx val="6496618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240816073853869E-2"/>
          <c:y val="5.7472057606008228E-3"/>
          <c:w val="0.93888888888888888"/>
          <c:h val="0.85752473278321562"/>
        </c:manualLayout>
      </c:layout>
      <c:barChart>
        <c:barDir val="col"/>
        <c:grouping val="clustered"/>
        <c:varyColors val="0"/>
        <c:ser>
          <c:idx val="0"/>
          <c:order val="0"/>
          <c:tx>
            <c:strRef>
              <c:f>'Tabeller og figurer afgjorte'!$H$290</c:f>
              <c:strCache>
                <c:ptCount val="1"/>
                <c:pt idx="0">
                  <c:v>Ned</c:v>
                </c:pt>
              </c:strCache>
            </c:strRef>
          </c:tx>
          <c:spPr>
            <a:solidFill>
              <a:schemeClr val="accent1"/>
            </a:solidFill>
            <a:ln>
              <a:noFill/>
            </a:ln>
            <a:effectLst/>
          </c:spPr>
          <c:invertIfNegative val="0"/>
          <c:dLbls>
            <c:dLbl>
              <c:idx val="0"/>
              <c:layout/>
              <c:tx>
                <c:rich>
                  <a:bodyPr/>
                  <a:lstStyle/>
                  <a:p>
                    <a:fld id="{B4AECB11-E145-4195-8CAB-4347D1AB1555}"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0183-4619-A583-E75C0984BD33}"/>
                </c:ext>
              </c:extLst>
            </c:dLbl>
            <c:dLbl>
              <c:idx val="1"/>
              <c:layout/>
              <c:tx>
                <c:rich>
                  <a:bodyPr/>
                  <a:lstStyle/>
                  <a:p>
                    <a:fld id="{7C826ABB-5399-4B2E-BE0B-18D2FB37EE9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0183-4619-A583-E75C0984BD33}"/>
                </c:ext>
              </c:extLst>
            </c:dLbl>
            <c:dLbl>
              <c:idx val="2"/>
              <c:layout/>
              <c:tx>
                <c:rich>
                  <a:bodyPr/>
                  <a:lstStyle/>
                  <a:p>
                    <a:fld id="{18295284-5F52-4431-9E03-DE21AF3AB35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0183-4619-A583-E75C0984BD33}"/>
                </c:ext>
              </c:extLst>
            </c:dLbl>
            <c:dLbl>
              <c:idx val="3"/>
              <c:layout/>
              <c:tx>
                <c:rich>
                  <a:bodyPr/>
                  <a:lstStyle/>
                  <a:p>
                    <a:fld id="{453E46C1-D3D4-4645-8F19-A0D32C1E2D0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0183-4619-A583-E75C0984BD33}"/>
                </c:ext>
              </c:extLst>
            </c:dLbl>
            <c:dLbl>
              <c:idx val="4"/>
              <c:layout/>
              <c:tx>
                <c:rich>
                  <a:bodyPr/>
                  <a:lstStyle/>
                  <a:p>
                    <a:fld id="{D2112B7B-5FF6-4C75-98D4-EB3BC9E2059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0183-4619-A583-E75C0984BD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afgjorte'!$I$289:$M$289</c:f>
              <c:strCache>
                <c:ptCount val="5"/>
                <c:pt idx="0">
                  <c:v>Tilskadekomne</c:v>
                </c:pt>
                <c:pt idx="1">
                  <c:v>Ulykkesforsikringsselskab</c:v>
                </c:pt>
                <c:pt idx="2">
                  <c:v>Flere klager</c:v>
                </c:pt>
                <c:pt idx="3">
                  <c:v>ATP</c:v>
                </c:pt>
                <c:pt idx="4">
                  <c:v>Selvforsikrede</c:v>
                </c:pt>
              </c:strCache>
            </c:strRef>
          </c:cat>
          <c:val>
            <c:numRef>
              <c:f>'Tabeller og figurer afgjorte'!$I$290:$M$290</c:f>
              <c:numCache>
                <c:formatCode>General</c:formatCode>
                <c:ptCount val="5"/>
                <c:pt idx="0">
                  <c:v>-68</c:v>
                </c:pt>
                <c:pt idx="1">
                  <c:v>-276</c:v>
                </c:pt>
                <c:pt idx="2">
                  <c:v>-44</c:v>
                </c:pt>
                <c:pt idx="3">
                  <c:v>-17</c:v>
                </c:pt>
                <c:pt idx="4">
                  <c:v>-15</c:v>
                </c:pt>
              </c:numCache>
            </c:numRef>
          </c:val>
          <c:extLst>
            <c:ext xmlns:c15="http://schemas.microsoft.com/office/drawing/2012/chart" uri="{02D57815-91ED-43cb-92C2-25804820EDAC}">
              <c15:datalabelsRange>
                <c15:f>'Tabeller og figurer afgjorte'!$I$297:$M$297</c15:f>
                <c15:dlblRangeCache>
                  <c:ptCount val="5"/>
                  <c:pt idx="0">
                    <c:v>-21%</c:v>
                  </c:pt>
                  <c:pt idx="1">
                    <c:v>-89%</c:v>
                  </c:pt>
                  <c:pt idx="2">
                    <c:v>-72%</c:v>
                  </c:pt>
                  <c:pt idx="3">
                    <c:v>-74%</c:v>
                  </c:pt>
                  <c:pt idx="4">
                    <c:v>-100%</c:v>
                  </c:pt>
                </c15:dlblRangeCache>
              </c15:datalabelsRange>
            </c:ext>
            <c:ext xmlns:c16="http://schemas.microsoft.com/office/drawing/2014/chart" uri="{C3380CC4-5D6E-409C-BE32-E72D297353CC}">
              <c16:uniqueId val="{00000005-0183-4619-A583-E75C0984BD33}"/>
            </c:ext>
          </c:extLst>
        </c:ser>
        <c:ser>
          <c:idx val="1"/>
          <c:order val="1"/>
          <c:tx>
            <c:strRef>
              <c:f>'Tabeller og figurer afgjorte'!$H$291</c:f>
              <c:strCache>
                <c:ptCount val="1"/>
                <c:pt idx="0">
                  <c:v>Op</c:v>
                </c:pt>
              </c:strCache>
            </c:strRef>
          </c:tx>
          <c:spPr>
            <a:solidFill>
              <a:schemeClr val="accent2"/>
            </a:solidFill>
            <a:ln>
              <a:noFill/>
            </a:ln>
            <a:effectLst/>
          </c:spPr>
          <c:invertIfNegative val="0"/>
          <c:dLbls>
            <c:dLbl>
              <c:idx val="0"/>
              <c:layout/>
              <c:tx>
                <c:rich>
                  <a:bodyPr/>
                  <a:lstStyle/>
                  <a:p>
                    <a:fld id="{0BFD2B14-ED01-4838-A4FC-AC26A3F8E2C4}"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0183-4619-A583-E75C0984BD33}"/>
                </c:ext>
              </c:extLst>
            </c:dLbl>
            <c:dLbl>
              <c:idx val="1"/>
              <c:layout/>
              <c:tx>
                <c:rich>
                  <a:bodyPr/>
                  <a:lstStyle/>
                  <a:p>
                    <a:fld id="{813C8EBB-66AA-4951-AE2B-1BAD42DA2F2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0183-4619-A583-E75C0984BD33}"/>
                </c:ext>
              </c:extLst>
            </c:dLbl>
            <c:dLbl>
              <c:idx val="2"/>
              <c:layout/>
              <c:tx>
                <c:rich>
                  <a:bodyPr/>
                  <a:lstStyle/>
                  <a:p>
                    <a:fld id="{53E3EC93-78B4-4728-81C4-1EF37582B51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0183-4619-A583-E75C0984BD33}"/>
                </c:ext>
              </c:extLst>
            </c:dLbl>
            <c:dLbl>
              <c:idx val="3"/>
              <c:layout/>
              <c:tx>
                <c:rich>
                  <a:bodyPr/>
                  <a:lstStyle/>
                  <a:p>
                    <a:fld id="{483A894D-4AC0-4762-A556-D8A3E674A7B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0183-4619-A583-E75C0984BD33}"/>
                </c:ext>
              </c:extLst>
            </c:dLbl>
            <c:dLbl>
              <c:idx val="4"/>
              <c:layout/>
              <c:tx>
                <c:rich>
                  <a:bodyPr/>
                  <a:lstStyle/>
                  <a:p>
                    <a:fld id="{AACCCC06-2A1F-4ACD-B3EE-AC57A868303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0183-4619-A583-E75C0984BD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afgjorte'!$I$289:$M$289</c:f>
              <c:strCache>
                <c:ptCount val="5"/>
                <c:pt idx="0">
                  <c:v>Tilskadekomne</c:v>
                </c:pt>
                <c:pt idx="1">
                  <c:v>Ulykkesforsikringsselskab</c:v>
                </c:pt>
                <c:pt idx="2">
                  <c:v>Flere klager</c:v>
                </c:pt>
                <c:pt idx="3">
                  <c:v>ATP</c:v>
                </c:pt>
                <c:pt idx="4">
                  <c:v>Selvforsikrede</c:v>
                </c:pt>
              </c:strCache>
            </c:strRef>
          </c:cat>
          <c:val>
            <c:numRef>
              <c:f>'Tabeller og figurer afgjorte'!$I$291:$M$291</c:f>
              <c:numCache>
                <c:formatCode>General</c:formatCode>
                <c:ptCount val="5"/>
                <c:pt idx="0">
                  <c:v>261</c:v>
                </c:pt>
                <c:pt idx="1">
                  <c:v>35</c:v>
                </c:pt>
                <c:pt idx="2">
                  <c:v>17</c:v>
                </c:pt>
                <c:pt idx="3">
                  <c:v>6</c:v>
                </c:pt>
                <c:pt idx="4">
                  <c:v>0</c:v>
                </c:pt>
              </c:numCache>
            </c:numRef>
          </c:val>
          <c:extLst>
            <c:ext xmlns:c15="http://schemas.microsoft.com/office/drawing/2012/chart" uri="{02D57815-91ED-43cb-92C2-25804820EDAC}">
              <c15:datalabelsRange>
                <c15:f>'Tabeller og figurer afgjorte'!$I$298:$M$298</c15:f>
                <c15:dlblRangeCache>
                  <c:ptCount val="5"/>
                  <c:pt idx="0">
                    <c:v>79%</c:v>
                  </c:pt>
                  <c:pt idx="1">
                    <c:v>11%</c:v>
                  </c:pt>
                  <c:pt idx="2">
                    <c:v>28%</c:v>
                  </c:pt>
                  <c:pt idx="3">
                    <c:v>26%</c:v>
                  </c:pt>
                  <c:pt idx="4">
                    <c:v>0%</c:v>
                  </c:pt>
                </c15:dlblRangeCache>
              </c15:datalabelsRange>
            </c:ext>
            <c:ext xmlns:c16="http://schemas.microsoft.com/office/drawing/2014/chart" uri="{C3380CC4-5D6E-409C-BE32-E72D297353CC}">
              <c16:uniqueId val="{0000000B-0183-4619-A583-E75C0984BD33}"/>
            </c:ext>
          </c:extLst>
        </c:ser>
        <c:dLbls>
          <c:dLblPos val="outEnd"/>
          <c:showLegendKey val="0"/>
          <c:showVal val="1"/>
          <c:showCatName val="0"/>
          <c:showSerName val="0"/>
          <c:showPercent val="0"/>
          <c:showBubbleSize val="0"/>
        </c:dLbls>
        <c:gapWidth val="219"/>
        <c:overlap val="-27"/>
        <c:axId val="688921248"/>
        <c:axId val="688918952"/>
      </c:barChart>
      <c:catAx>
        <c:axId val="688921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8918952"/>
        <c:crosses val="autoZero"/>
        <c:auto val="1"/>
        <c:lblAlgn val="ctr"/>
        <c:lblOffset val="100"/>
        <c:noMultiLvlLbl val="0"/>
      </c:catAx>
      <c:valAx>
        <c:axId val="688918952"/>
        <c:scaling>
          <c:orientation val="minMax"/>
        </c:scaling>
        <c:delete val="1"/>
        <c:axPos val="l"/>
        <c:numFmt formatCode="General" sourceLinked="1"/>
        <c:majorTickMark val="none"/>
        <c:minorTickMark val="none"/>
        <c:tickLblPos val="nextTo"/>
        <c:crossAx val="688921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887553529496E-2"/>
          <c:w val="0.98135571227145757"/>
          <c:h val="0.69211286089238844"/>
        </c:manualLayout>
      </c:layout>
      <c:barChart>
        <c:barDir val="col"/>
        <c:grouping val="clustered"/>
        <c:varyColors val="0"/>
        <c:ser>
          <c:idx val="0"/>
          <c:order val="0"/>
          <c:tx>
            <c:strRef>
              <c:f>'Tabeller og figurer afgjorte'!$I$318</c:f>
              <c:strCache>
                <c:ptCount val="1"/>
                <c:pt idx="0">
                  <c:v>Ned</c:v>
                </c:pt>
              </c:strCache>
            </c:strRef>
          </c:tx>
          <c:spPr>
            <a:solidFill>
              <a:schemeClr val="accent1"/>
            </a:solidFill>
            <a:ln>
              <a:noFill/>
            </a:ln>
            <a:effectLst/>
          </c:spPr>
          <c:invertIfNegative val="0"/>
          <c:dLbls>
            <c:dLbl>
              <c:idx val="0"/>
              <c:layout/>
              <c:tx>
                <c:rich>
                  <a:bodyPr/>
                  <a:lstStyle/>
                  <a:p>
                    <a:fld id="{383A088C-DF59-4D2B-AD7A-5667169B5596}"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55E-42B6-B413-29AE326DFFAB}"/>
                </c:ext>
              </c:extLst>
            </c:dLbl>
            <c:dLbl>
              <c:idx val="1"/>
              <c:layout/>
              <c:tx>
                <c:rich>
                  <a:bodyPr/>
                  <a:lstStyle/>
                  <a:p>
                    <a:fld id="{1B3F3046-0887-44F7-B409-B11B5C82D14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55E-42B6-B413-29AE326DFFAB}"/>
                </c:ext>
              </c:extLst>
            </c:dLbl>
            <c:dLbl>
              <c:idx val="2"/>
              <c:layout/>
              <c:tx>
                <c:rich>
                  <a:bodyPr/>
                  <a:lstStyle/>
                  <a:p>
                    <a:fld id="{38A01A93-FF6C-4C54-B61D-2703CC292C0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F55E-42B6-B413-29AE326DFFAB}"/>
                </c:ext>
              </c:extLst>
            </c:dLbl>
            <c:dLbl>
              <c:idx val="3"/>
              <c:layout/>
              <c:tx>
                <c:rich>
                  <a:bodyPr/>
                  <a:lstStyle/>
                  <a:p>
                    <a:fld id="{BE095E28-06B1-4B57-A110-0DBD0AADDBE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55E-42B6-B413-29AE326DFFAB}"/>
                </c:ext>
              </c:extLst>
            </c:dLbl>
            <c:dLbl>
              <c:idx val="4"/>
              <c:layout/>
              <c:tx>
                <c:rich>
                  <a:bodyPr/>
                  <a:lstStyle/>
                  <a:p>
                    <a:fld id="{30010CD7-F494-4E64-A6DE-73CCA5CD9F0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F55E-42B6-B413-29AE326DFFA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afgjorte'!$J$317:$N$317</c:f>
              <c:strCache>
                <c:ptCount val="5"/>
                <c:pt idx="0">
                  <c:v>Ulykkesforsikringsselskab</c:v>
                </c:pt>
                <c:pt idx="1">
                  <c:v>Tilskadekomne</c:v>
                </c:pt>
                <c:pt idx="2">
                  <c:v>Flere klager</c:v>
                </c:pt>
                <c:pt idx="3">
                  <c:v>Selvforsikrede</c:v>
                </c:pt>
                <c:pt idx="4">
                  <c:v>ATP</c:v>
                </c:pt>
              </c:strCache>
            </c:strRef>
          </c:cat>
          <c:val>
            <c:numRef>
              <c:f>'Tabeller og figurer afgjorte'!$J$318:$N$318</c:f>
              <c:numCache>
                <c:formatCode>General</c:formatCode>
                <c:ptCount val="5"/>
                <c:pt idx="0">
                  <c:v>-185</c:v>
                </c:pt>
                <c:pt idx="1">
                  <c:v>-16</c:v>
                </c:pt>
                <c:pt idx="2">
                  <c:v>-21</c:v>
                </c:pt>
                <c:pt idx="3">
                  <c:v>-15</c:v>
                </c:pt>
                <c:pt idx="4">
                  <c:v>-3</c:v>
                </c:pt>
              </c:numCache>
            </c:numRef>
          </c:val>
          <c:extLst>
            <c:ext xmlns:c15="http://schemas.microsoft.com/office/drawing/2012/chart" uri="{02D57815-91ED-43cb-92C2-25804820EDAC}">
              <c15:datalabelsRange>
                <c15:f>'Tabeller og figurer afgjorte'!$J$325:$N$325</c15:f>
                <c15:dlblRangeCache>
                  <c:ptCount val="5"/>
                  <c:pt idx="0">
                    <c:v>-80%</c:v>
                  </c:pt>
                  <c:pt idx="1">
                    <c:v>-12%</c:v>
                  </c:pt>
                  <c:pt idx="2">
                    <c:v>-49%</c:v>
                  </c:pt>
                  <c:pt idx="3">
                    <c:v>-63%</c:v>
                  </c:pt>
                  <c:pt idx="4">
                    <c:v>-21%</c:v>
                  </c:pt>
                </c15:dlblRangeCache>
              </c15:datalabelsRange>
            </c:ext>
            <c:ext xmlns:c16="http://schemas.microsoft.com/office/drawing/2014/chart" uri="{C3380CC4-5D6E-409C-BE32-E72D297353CC}">
              <c16:uniqueId val="{00000005-F55E-42B6-B413-29AE326DFFAB}"/>
            </c:ext>
          </c:extLst>
        </c:ser>
        <c:ser>
          <c:idx val="1"/>
          <c:order val="1"/>
          <c:tx>
            <c:strRef>
              <c:f>'Tabeller og figurer afgjorte'!$I$319</c:f>
              <c:strCache>
                <c:ptCount val="1"/>
                <c:pt idx="0">
                  <c:v>Op</c:v>
                </c:pt>
              </c:strCache>
            </c:strRef>
          </c:tx>
          <c:spPr>
            <a:solidFill>
              <a:schemeClr val="accent2"/>
            </a:solidFill>
            <a:ln>
              <a:noFill/>
            </a:ln>
            <a:effectLst/>
          </c:spPr>
          <c:invertIfNegative val="0"/>
          <c:dLbls>
            <c:dLbl>
              <c:idx val="0"/>
              <c:layout/>
              <c:tx>
                <c:rich>
                  <a:bodyPr/>
                  <a:lstStyle/>
                  <a:p>
                    <a:fld id="{5B1E2A84-1B27-4ADA-985B-23E426C8EBBA}"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55E-42B6-B413-29AE326DFFAB}"/>
                </c:ext>
              </c:extLst>
            </c:dLbl>
            <c:dLbl>
              <c:idx val="1"/>
              <c:layout/>
              <c:tx>
                <c:rich>
                  <a:bodyPr/>
                  <a:lstStyle/>
                  <a:p>
                    <a:fld id="{8282E3CA-B47D-4ADC-8E1F-AFDEAE949BD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F55E-42B6-B413-29AE326DFFAB}"/>
                </c:ext>
              </c:extLst>
            </c:dLbl>
            <c:dLbl>
              <c:idx val="2"/>
              <c:layout/>
              <c:tx>
                <c:rich>
                  <a:bodyPr/>
                  <a:lstStyle/>
                  <a:p>
                    <a:fld id="{7C646BCE-784A-4527-8B04-98A88875F3B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55E-42B6-B413-29AE326DFFAB}"/>
                </c:ext>
              </c:extLst>
            </c:dLbl>
            <c:dLbl>
              <c:idx val="3"/>
              <c:layout/>
              <c:tx>
                <c:rich>
                  <a:bodyPr/>
                  <a:lstStyle/>
                  <a:p>
                    <a:fld id="{5F1BD891-CC1A-4AF3-91AB-003923DE47DB}"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F55E-42B6-B413-29AE326DFFAB}"/>
                </c:ext>
              </c:extLst>
            </c:dLbl>
            <c:dLbl>
              <c:idx val="4"/>
              <c:layout/>
              <c:tx>
                <c:rich>
                  <a:bodyPr/>
                  <a:lstStyle/>
                  <a:p>
                    <a:fld id="{894E896E-5761-4762-BE56-9A46A832BC0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F55E-42B6-B413-29AE326DFFA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afgjorte'!$J$317:$N$317</c:f>
              <c:strCache>
                <c:ptCount val="5"/>
                <c:pt idx="0">
                  <c:v>Ulykkesforsikringsselskab</c:v>
                </c:pt>
                <c:pt idx="1">
                  <c:v>Tilskadekomne</c:v>
                </c:pt>
                <c:pt idx="2">
                  <c:v>Flere klager</c:v>
                </c:pt>
                <c:pt idx="3">
                  <c:v>Selvforsikrede</c:v>
                </c:pt>
                <c:pt idx="4">
                  <c:v>ATP</c:v>
                </c:pt>
              </c:strCache>
            </c:strRef>
          </c:cat>
          <c:val>
            <c:numRef>
              <c:f>'Tabeller og figurer afgjorte'!$J$319:$N$319</c:f>
              <c:numCache>
                <c:formatCode>General</c:formatCode>
                <c:ptCount val="5"/>
                <c:pt idx="0">
                  <c:v>33</c:v>
                </c:pt>
                <c:pt idx="1">
                  <c:v>107</c:v>
                </c:pt>
                <c:pt idx="2">
                  <c:v>18</c:v>
                </c:pt>
                <c:pt idx="3">
                  <c:v>8</c:v>
                </c:pt>
                <c:pt idx="4">
                  <c:v>11</c:v>
                </c:pt>
              </c:numCache>
            </c:numRef>
          </c:val>
          <c:extLst>
            <c:ext xmlns:c15="http://schemas.microsoft.com/office/drawing/2012/chart" uri="{02D57815-91ED-43cb-92C2-25804820EDAC}">
              <c15:datalabelsRange>
                <c15:f>'Tabeller og figurer afgjorte'!$J$326:$N$326</c15:f>
                <c15:dlblRangeCache>
                  <c:ptCount val="5"/>
                  <c:pt idx="0">
                    <c:v>14%</c:v>
                  </c:pt>
                  <c:pt idx="1">
                    <c:v>83%</c:v>
                  </c:pt>
                  <c:pt idx="2">
                    <c:v>42%</c:v>
                  </c:pt>
                  <c:pt idx="3">
                    <c:v>33%</c:v>
                  </c:pt>
                  <c:pt idx="4">
                    <c:v>79%</c:v>
                  </c:pt>
                </c15:dlblRangeCache>
              </c15:datalabelsRange>
            </c:ext>
            <c:ext xmlns:c16="http://schemas.microsoft.com/office/drawing/2014/chart" uri="{C3380CC4-5D6E-409C-BE32-E72D297353CC}">
              <c16:uniqueId val="{0000000B-F55E-42B6-B413-29AE326DFFAB}"/>
            </c:ext>
          </c:extLst>
        </c:ser>
        <c:dLbls>
          <c:dLblPos val="outEnd"/>
          <c:showLegendKey val="0"/>
          <c:showVal val="1"/>
          <c:showCatName val="0"/>
          <c:showSerName val="0"/>
          <c:showPercent val="0"/>
          <c:showBubbleSize val="0"/>
        </c:dLbls>
        <c:gapWidth val="219"/>
        <c:overlap val="-27"/>
        <c:axId val="688921248"/>
        <c:axId val="688918952"/>
      </c:barChart>
      <c:catAx>
        <c:axId val="688921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8918952"/>
        <c:crosses val="autoZero"/>
        <c:auto val="1"/>
        <c:lblAlgn val="ctr"/>
        <c:lblOffset val="100"/>
        <c:noMultiLvlLbl val="0"/>
      </c:catAx>
      <c:valAx>
        <c:axId val="688918952"/>
        <c:scaling>
          <c:orientation val="minMax"/>
        </c:scaling>
        <c:delete val="1"/>
        <c:axPos val="l"/>
        <c:numFmt formatCode="General" sourceLinked="1"/>
        <c:majorTickMark val="none"/>
        <c:minorTickMark val="none"/>
        <c:tickLblPos val="nextTo"/>
        <c:crossAx val="688921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indkomne!Pivottabel2</c:name>
    <c:fmtId val="32"/>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4.7195319335083113E-2"/>
              <c:y val="-3.5048118985126858E-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dLbl>
          <c:idx val="0"/>
          <c:layout>
            <c:manualLayout>
              <c:x val="8.1790011223677198E-2"/>
              <c:y val="0.17150491482682312"/>
            </c:manualLayout>
          </c:layout>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extLst>
        </c:dLbl>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s>
    <c:plotArea>
      <c:layout>
        <c:manualLayout>
          <c:layoutTarget val="inner"/>
          <c:xMode val="edge"/>
          <c:yMode val="edge"/>
          <c:x val="0.23091919862371593"/>
          <c:y val="0.11202365496691392"/>
          <c:w val="0.54716758357479289"/>
          <c:h val="0.80236539270437479"/>
        </c:manualLayout>
      </c:layout>
      <c:pieChart>
        <c:varyColors val="1"/>
        <c:ser>
          <c:idx val="0"/>
          <c:order val="0"/>
          <c:tx>
            <c:strRef>
              <c:f>'Tabeller og figurer indkomne'!$B$40</c:f>
              <c:strCache>
                <c:ptCount val="1"/>
                <c:pt idx="0">
                  <c:v>Total</c:v>
                </c:pt>
              </c:strCache>
            </c:strRef>
          </c:tx>
          <c:dPt>
            <c:idx val="0"/>
            <c:bubble3D val="0"/>
            <c:spPr>
              <a:solidFill>
                <a:srgbClr val="99C0C6"/>
              </a:solidFill>
              <a:ln w="19050">
                <a:solidFill>
                  <a:schemeClr val="lt1"/>
                </a:solidFill>
              </a:ln>
              <a:effectLst/>
            </c:spPr>
            <c:extLst>
              <c:ext xmlns:c16="http://schemas.microsoft.com/office/drawing/2014/chart" uri="{C3380CC4-5D6E-409C-BE32-E72D297353CC}">
                <c16:uniqueId val="{00000001-BBAB-4A51-9D6B-C19B7EBFD153}"/>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BBAB-4A51-9D6B-C19B7EBFD1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AB-4A51-9D6B-C19B7EBFD153}"/>
              </c:ext>
            </c:extLst>
          </c:dPt>
          <c:dPt>
            <c:idx val="3"/>
            <c:bubble3D val="0"/>
            <c:spPr>
              <a:solidFill>
                <a:srgbClr val="597786"/>
              </a:solidFill>
              <a:ln w="19050">
                <a:solidFill>
                  <a:schemeClr val="lt1"/>
                </a:solidFill>
              </a:ln>
              <a:effectLst/>
            </c:spPr>
            <c:extLst>
              <c:ext xmlns:c16="http://schemas.microsoft.com/office/drawing/2014/chart" uri="{C3380CC4-5D6E-409C-BE32-E72D297353CC}">
                <c16:uniqueId val="{00000007-BBAB-4A51-9D6B-C19B7EBFD153}"/>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BBAB-4A51-9D6B-C19B7EBFD1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AB-4A51-9D6B-C19B7EBFD153}"/>
              </c:ext>
            </c:extLst>
          </c:dPt>
          <c:dLbls>
            <c:dLbl>
              <c:idx val="0"/>
              <c:layout>
                <c:manualLayout>
                  <c:x val="8.1790011223677198E-2"/>
                  <c:y val="0.1715049148268231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AB-4A51-9D6B-C19B7EBFD153}"/>
                </c:ext>
              </c:extLst>
            </c:dLbl>
            <c:dLbl>
              <c:idx val="1"/>
              <c:layout>
                <c:manualLayout>
                  <c:x val="0"/>
                  <c:y val="3.169069373379427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4735629108692"/>
                      <c:h val="0.10664128690174317"/>
                    </c:manualLayout>
                  </c15:layout>
                </c:ext>
                <c:ext xmlns:c16="http://schemas.microsoft.com/office/drawing/2014/chart" uri="{C3380CC4-5D6E-409C-BE32-E72D297353CC}">
                  <c16:uniqueId val="{00000003-BBAB-4A51-9D6B-C19B7EBFD153}"/>
                </c:ext>
              </c:extLst>
            </c:dLbl>
            <c:dLbl>
              <c:idx val="2"/>
              <c:layout>
                <c:manualLayout>
                  <c:x val="-0.10932064057343278"/>
                  <c:y val="5.797016300485047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BAB-4A51-9D6B-C19B7EBFD153}"/>
                </c:ext>
              </c:extLst>
            </c:dLbl>
            <c:dLbl>
              <c:idx val="3"/>
              <c:layout>
                <c:manualLayout>
                  <c:x val="-7.6557219180044447E-2"/>
                  <c:y val="2.7517564707221949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BAB-4A51-9D6B-C19B7EBFD153}"/>
                </c:ext>
              </c:extLst>
            </c:dLbl>
            <c:dLbl>
              <c:idx val="4"/>
              <c:layout>
                <c:manualLayout>
                  <c:x val="8.1053916041566504E-2"/>
                  <c:y val="1.6507939148876654E-3"/>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extLst>
                <c:ext xmlns:c15="http://schemas.microsoft.com/office/drawing/2012/chart" uri="{CE6537A1-D6FC-4f65-9D91-7224C49458BB}">
                  <c15:layout>
                    <c:manualLayout>
                      <c:w val="0.2323638328948073"/>
                      <c:h val="0.15352383408455289"/>
                    </c:manualLayout>
                  </c15:layout>
                </c:ext>
                <c:ext xmlns:c16="http://schemas.microsoft.com/office/drawing/2014/chart" uri="{C3380CC4-5D6E-409C-BE32-E72D297353CC}">
                  <c16:uniqueId val="{00000009-BBAB-4A51-9D6B-C19B7EBFD153}"/>
                </c:ext>
              </c:extLst>
            </c:dLbl>
            <c:dLbl>
              <c:idx val="5"/>
              <c:layout>
                <c:manualLayout>
                  <c:x val="0.18509985292595091"/>
                  <c:y val="-9.9796341424736538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BAB-4A51-9D6B-C19B7EBFD15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'Tabeller og figurer indkomne'!$A$41:$A$47</c:f>
              <c:strCache>
                <c:ptCount val="6"/>
                <c:pt idx="0">
                  <c:v>TIlskadekomne</c:v>
                </c:pt>
                <c:pt idx="1">
                  <c:v>Ulykkeforsikringsselskab</c:v>
                </c:pt>
                <c:pt idx="2">
                  <c:v>Flere klager</c:v>
                </c:pt>
                <c:pt idx="3">
                  <c:v>Selvforsikrede</c:v>
                </c:pt>
                <c:pt idx="4">
                  <c:v>Ikke registreret</c:v>
                </c:pt>
                <c:pt idx="5">
                  <c:v>ATP</c:v>
                </c:pt>
              </c:strCache>
            </c:strRef>
          </c:cat>
          <c:val>
            <c:numRef>
              <c:f>'Tabeller og figurer indkomne'!$B$41:$B$47</c:f>
              <c:numCache>
                <c:formatCode>0%</c:formatCode>
                <c:ptCount val="6"/>
                <c:pt idx="0">
                  <c:v>0.64661788327681602</c:v>
                </c:pt>
                <c:pt idx="1">
                  <c:v>0.2659289666250223</c:v>
                </c:pt>
                <c:pt idx="2">
                  <c:v>3.9443155452436193E-2</c:v>
                </c:pt>
                <c:pt idx="3">
                  <c:v>1.9364626093164375E-2</c:v>
                </c:pt>
                <c:pt idx="4">
                  <c:v>1.5795109762627164E-2</c:v>
                </c:pt>
                <c:pt idx="5">
                  <c:v>1.2850258789933964E-2</c:v>
                </c:pt>
              </c:numCache>
            </c:numRef>
          </c:val>
          <c:extLst>
            <c:ext xmlns:c16="http://schemas.microsoft.com/office/drawing/2014/chart" uri="{C3380CC4-5D6E-409C-BE32-E72D297353CC}">
              <c16:uniqueId val="{0000000C-BBAB-4A51-9D6B-C19B7EBFD15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indkomne!Pivottabel3</c:name>
    <c:fmtId val="12"/>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s>
    <c:plotArea>
      <c:layout/>
      <c:pieChart>
        <c:varyColors val="1"/>
        <c:ser>
          <c:idx val="0"/>
          <c:order val="0"/>
          <c:tx>
            <c:strRef>
              <c:f>'Tabeller og figurer indkomne'!$B$53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78-4F78-88AA-1EB7005255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78-4F78-88AA-1EB700525519}"/>
              </c:ext>
            </c:extLst>
          </c:dPt>
          <c:dPt>
            <c:idx val="2"/>
            <c:bubble3D val="0"/>
            <c:spPr>
              <a:solidFill>
                <a:srgbClr val="006272"/>
              </a:solidFill>
              <a:ln w="19050">
                <a:solidFill>
                  <a:schemeClr val="lt1"/>
                </a:solidFill>
              </a:ln>
              <a:effectLst/>
            </c:spPr>
            <c:extLst>
              <c:ext xmlns:c16="http://schemas.microsoft.com/office/drawing/2014/chart" uri="{C3380CC4-5D6E-409C-BE32-E72D297353CC}">
                <c16:uniqueId val="{00000005-D178-4F78-88AA-1EB700525519}"/>
              </c:ext>
            </c:extLst>
          </c:dPt>
          <c:dPt>
            <c:idx val="3"/>
            <c:bubble3D val="0"/>
            <c:spPr>
              <a:solidFill>
                <a:srgbClr val="00414D"/>
              </a:solidFill>
              <a:ln w="19050">
                <a:solidFill>
                  <a:schemeClr val="lt1"/>
                </a:solidFill>
              </a:ln>
              <a:effectLst/>
            </c:spPr>
            <c:extLst>
              <c:ext xmlns:c16="http://schemas.microsoft.com/office/drawing/2014/chart" uri="{C3380CC4-5D6E-409C-BE32-E72D297353CC}">
                <c16:uniqueId val="{00000007-D178-4F78-88AA-1EB700525519}"/>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D178-4F78-88AA-1EB700525519}"/>
              </c:ext>
            </c:extLst>
          </c:dPt>
          <c:dLbls>
            <c:dLbl>
              <c:idx val="0"/>
              <c:delete val="1"/>
              <c:extLst>
                <c:ext xmlns:c15="http://schemas.microsoft.com/office/drawing/2012/chart" uri="{CE6537A1-D6FC-4f65-9D91-7224C49458BB}"/>
                <c:ext xmlns:c16="http://schemas.microsoft.com/office/drawing/2014/chart" uri="{C3380CC4-5D6E-409C-BE32-E72D297353CC}">
                  <c16:uniqueId val="{00000001-D178-4F78-88AA-1EB700525519}"/>
                </c:ext>
              </c:extLst>
            </c:dLbl>
            <c:dLbl>
              <c:idx val="1"/>
              <c:layout>
                <c:manualLayout>
                  <c:x val="0.15044245266238843"/>
                  <c:y val="-0.2253481170841907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293230052998263"/>
                      <c:h val="0.17753051637096998"/>
                    </c:manualLayout>
                  </c15:layout>
                </c:ext>
                <c:ext xmlns:c16="http://schemas.microsoft.com/office/drawing/2014/chart" uri="{C3380CC4-5D6E-409C-BE32-E72D297353CC}">
                  <c16:uniqueId val="{00000003-D178-4F78-88AA-1EB700525519}"/>
                </c:ext>
              </c:extLst>
            </c:dLbl>
            <c:dLbl>
              <c:idx val="2"/>
              <c:layout>
                <c:manualLayout>
                  <c:x val="-0.17833644636902274"/>
                  <c:y val="0.16488902449316101"/>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78-4F78-88AA-1EB700525519}"/>
                </c:ext>
              </c:extLst>
            </c:dLbl>
            <c:dLbl>
              <c:idx val="3"/>
              <c:layout>
                <c:manualLayout>
                  <c:x val="-0.1318138951423212"/>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178-4F78-88AA-1EB700525519}"/>
                </c:ext>
              </c:extLst>
            </c:dLbl>
            <c:dLbl>
              <c:idx val="4"/>
              <c:delete val="1"/>
              <c:extLst>
                <c:ext xmlns:c15="http://schemas.microsoft.com/office/drawing/2012/chart" uri="{CE6537A1-D6FC-4f65-9D91-7224C49458BB}"/>
                <c:ext xmlns:c16="http://schemas.microsoft.com/office/drawing/2014/chart" uri="{C3380CC4-5D6E-409C-BE32-E72D297353CC}">
                  <c16:uniqueId val="{00000009-D178-4F78-88AA-1EB7005255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'Tabeller og figurer indkomne'!$A$54:$A$59</c:f>
              <c:strCache>
                <c:ptCount val="5"/>
                <c:pt idx="0">
                  <c:v>Selvforsikrede</c:v>
                </c:pt>
                <c:pt idx="1">
                  <c:v>Tilskadekomne</c:v>
                </c:pt>
                <c:pt idx="2">
                  <c:v>ATP</c:v>
                </c:pt>
                <c:pt idx="3">
                  <c:v>Flere klager</c:v>
                </c:pt>
                <c:pt idx="4">
                  <c:v>Ikke registreret</c:v>
                </c:pt>
              </c:strCache>
            </c:strRef>
          </c:cat>
          <c:val>
            <c:numRef>
              <c:f>'Tabeller og figurer indkomne'!$B$54:$B$59</c:f>
              <c:numCache>
                <c:formatCode>0%</c:formatCode>
                <c:ptCount val="5"/>
                <c:pt idx="0">
                  <c:v>1.5929908403026682E-3</c:v>
                </c:pt>
                <c:pt idx="1">
                  <c:v>0.91676622859418555</c:v>
                </c:pt>
                <c:pt idx="2">
                  <c:v>5.7347670250896057E-2</c:v>
                </c:pt>
                <c:pt idx="3">
                  <c:v>1.0354440461967344E-2</c:v>
                </c:pt>
                <c:pt idx="4">
                  <c:v>1.3938669852648347E-2</c:v>
                </c:pt>
              </c:numCache>
            </c:numRef>
          </c:val>
          <c:extLst>
            <c:ext xmlns:c16="http://schemas.microsoft.com/office/drawing/2014/chart" uri="{C3380CC4-5D6E-409C-BE32-E72D297353CC}">
              <c16:uniqueId val="{0000000A-D178-4F78-88AA-1EB7005255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indkomne!Pivottabel4</c:name>
    <c:fmtId val="13"/>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s>
    <c:plotArea>
      <c:layout/>
      <c:pieChart>
        <c:varyColors val="1"/>
        <c:ser>
          <c:idx val="0"/>
          <c:order val="0"/>
          <c:tx>
            <c:strRef>
              <c:f>'Tabeller og figurer indkomne'!$B$65</c:f>
              <c:strCache>
                <c:ptCount val="1"/>
                <c:pt idx="0">
                  <c:v>Total</c:v>
                </c:pt>
              </c:strCache>
            </c:strRef>
          </c:tx>
          <c:dPt>
            <c:idx val="0"/>
            <c:bubble3D val="0"/>
            <c:spPr>
              <a:solidFill>
                <a:srgbClr val="99C0C6"/>
              </a:solidFill>
              <a:ln w="19050">
                <a:solidFill>
                  <a:schemeClr val="lt1"/>
                </a:solidFill>
              </a:ln>
              <a:effectLst/>
            </c:spPr>
            <c:extLst>
              <c:ext xmlns:c16="http://schemas.microsoft.com/office/drawing/2014/chart" uri="{C3380CC4-5D6E-409C-BE32-E72D297353CC}">
                <c16:uniqueId val="{00000001-49B9-46F2-8C62-33688EBDD59D}"/>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49B9-46F2-8C62-33688EBDD5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B9-46F2-8C62-33688EBDD59D}"/>
              </c:ext>
            </c:extLst>
          </c:dPt>
          <c:dPt>
            <c:idx val="3"/>
            <c:bubble3D val="0"/>
            <c:spPr>
              <a:solidFill>
                <a:srgbClr val="597786"/>
              </a:solidFill>
              <a:ln w="19050">
                <a:solidFill>
                  <a:schemeClr val="lt1"/>
                </a:solidFill>
              </a:ln>
              <a:effectLst/>
            </c:spPr>
            <c:extLst>
              <c:ext xmlns:c16="http://schemas.microsoft.com/office/drawing/2014/chart" uri="{C3380CC4-5D6E-409C-BE32-E72D297353CC}">
                <c16:uniqueId val="{00000007-49B9-46F2-8C62-33688EBDD59D}"/>
              </c:ext>
            </c:extLst>
          </c:dPt>
          <c:dPt>
            <c:idx val="4"/>
            <c:bubble3D val="0"/>
            <c:spPr>
              <a:solidFill>
                <a:sysClr val="window" lastClr="FFFFFF">
                  <a:lumMod val="50000"/>
                </a:sysClr>
              </a:solidFill>
              <a:ln w="19050">
                <a:solidFill>
                  <a:schemeClr val="lt1"/>
                </a:solidFill>
              </a:ln>
              <a:effectLst/>
            </c:spPr>
            <c:extLst>
              <c:ext xmlns:c16="http://schemas.microsoft.com/office/drawing/2014/chart" uri="{C3380CC4-5D6E-409C-BE32-E72D297353CC}">
                <c16:uniqueId val="{00000009-49B9-46F2-8C62-33688EBDD59D}"/>
              </c:ext>
            </c:extLst>
          </c:dPt>
          <c:dLbls>
            <c:dLbl>
              <c:idx val="1"/>
              <c:layout>
                <c:manualLayout>
                  <c:x val="1.074084552365596E-7"/>
                  <c:y val="0.2641822713144018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0263171591334257"/>
                      <c:h val="0.26390144740493476"/>
                    </c:manualLayout>
                  </c15:layout>
                </c:ext>
                <c:ext xmlns:c16="http://schemas.microsoft.com/office/drawing/2014/chart" uri="{C3380CC4-5D6E-409C-BE32-E72D297353CC}">
                  <c16:uniqueId val="{00000003-49B9-46F2-8C62-33688EBDD59D}"/>
                </c:ext>
              </c:extLst>
            </c:dLbl>
            <c:dLbl>
              <c:idx val="2"/>
              <c:layout>
                <c:manualLayout>
                  <c:x val="-0.16641866054352544"/>
                  <c:y val="0.15176441064820531"/>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B9-46F2-8C62-33688EBDD59D}"/>
                </c:ext>
              </c:extLst>
            </c:dLbl>
            <c:dLbl>
              <c:idx val="3"/>
              <c:layout>
                <c:manualLayout>
                  <c:x val="-0.17187490266108743"/>
                  <c:y val="2.2129543693234954E-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459078989681696"/>
                      <c:h val="0.18155520236803818"/>
                    </c:manualLayout>
                  </c15:layout>
                </c:ext>
                <c:ext xmlns:c16="http://schemas.microsoft.com/office/drawing/2014/chart" uri="{C3380CC4-5D6E-409C-BE32-E72D297353CC}">
                  <c16:uniqueId val="{00000007-49B9-46F2-8C62-33688EBDD59D}"/>
                </c:ext>
              </c:extLst>
            </c:dLbl>
            <c:dLbl>
              <c:idx val="4"/>
              <c:delete val="1"/>
              <c:extLst>
                <c:ext xmlns:c15="http://schemas.microsoft.com/office/drawing/2012/chart" uri="{CE6537A1-D6FC-4f65-9D91-7224C49458BB}"/>
                <c:ext xmlns:c16="http://schemas.microsoft.com/office/drawing/2014/chart" uri="{C3380CC4-5D6E-409C-BE32-E72D297353CC}">
                  <c16:uniqueId val="{00000009-49B9-46F2-8C62-33688EBDD59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'Tabeller og figurer indkomne'!$A$66:$A$71</c:f>
              <c:strCache>
                <c:ptCount val="5"/>
                <c:pt idx="0">
                  <c:v>Tilskadekomne</c:v>
                </c:pt>
                <c:pt idx="1">
                  <c:v>Ulykkesforsikringsselskab</c:v>
                </c:pt>
                <c:pt idx="2">
                  <c:v>Flere klager</c:v>
                </c:pt>
                <c:pt idx="3">
                  <c:v>Selvforsikrede</c:v>
                </c:pt>
                <c:pt idx="4">
                  <c:v>Ikke registreret</c:v>
                </c:pt>
              </c:strCache>
            </c:strRef>
          </c:cat>
          <c:val>
            <c:numRef>
              <c:f>'Tabeller og figurer indkomne'!$B$66:$B$71</c:f>
              <c:numCache>
                <c:formatCode>0%</c:formatCode>
                <c:ptCount val="5"/>
                <c:pt idx="0">
                  <c:v>0.56866804692891648</c:v>
                </c:pt>
                <c:pt idx="1">
                  <c:v>0.34276512537382103</c:v>
                </c:pt>
                <c:pt idx="2">
                  <c:v>4.7849091327352197E-2</c:v>
                </c:pt>
                <c:pt idx="3">
                  <c:v>2.4499654934437544E-2</c:v>
                </c:pt>
                <c:pt idx="4">
                  <c:v>1.621808143547274E-2</c:v>
                </c:pt>
              </c:numCache>
            </c:numRef>
          </c:val>
          <c:extLst>
            <c:ext xmlns:c16="http://schemas.microsoft.com/office/drawing/2014/chart" uri="{C3380CC4-5D6E-409C-BE32-E72D297353CC}">
              <c16:uniqueId val="{0000000A-49B9-46F2-8C62-33688EBDD5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[Diagram i Microsoft PowerPoint]Tabeller og figurer indkomne!Pivottabel10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10A6B72-D3A5-44BD-B111-045E0FDE2E78}"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F5B9DE20-01EC-427E-94B1-4F9411A5F67D}"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BD9765E-C769-488A-80C7-6F0F93EB3E4F}"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0561CAEF-6B9B-45BF-9916-41E4B94270C4}"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A072E8D-1958-4E98-BF88-25F5A83FBA7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9AABAEE-3B56-4A10-952B-2BA82B0083FE}"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A4B6AB1-DABA-4E8A-9392-10B1F7004B2D}"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66190C1-3C79-4124-91BC-E058DA43D908}" type="CELLRANGE">
                  <a:rPr lang="da-DK"/>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A68DAFE-E61F-4FBB-A849-9C76A72E5532}"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B902086-B984-4F66-B575-5072960F372E}"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E5E91F1-EC15-45E4-B911-8B7B0568D3EF}"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CB1E63C-E984-4E46-A1D7-C432246872C2}" type="CELLRANGE">
                  <a:rPr lang="da-DK"/>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5"/>
          </a:solidFill>
          <a:ln>
            <a:noFill/>
          </a:ln>
          <a:effectLst/>
        </c:spPr>
      </c:pivotFmt>
      <c:pivotFmt>
        <c:idx val="21"/>
        <c:spPr>
          <a:solidFill>
            <a:schemeClr val="accent5"/>
          </a:solidFill>
          <a:ln>
            <a:noFill/>
          </a:ln>
          <a:effectLst/>
        </c:spPr>
      </c:pivotFmt>
      <c:pivotFmt>
        <c:idx val="22"/>
        <c:spPr>
          <a:solidFill>
            <a:schemeClr val="accent5"/>
          </a:solidFill>
          <a:ln>
            <a:noFill/>
          </a:ln>
          <a:effectLst/>
        </c:spPr>
      </c:pivotFmt>
      <c:pivotFmt>
        <c:idx val="23"/>
        <c:spPr>
          <a:solidFill>
            <a:schemeClr val="accent5"/>
          </a:solidFill>
          <a:ln>
            <a:noFill/>
          </a:ln>
          <a:effectLst/>
        </c:spPr>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2"/>
      </c:pivotFmt>
      <c:pivotFmt>
        <c:idx val="33"/>
        <c:dLbl>
          <c:idx val="0"/>
          <c:layout>
            <c:manualLayout>
              <c:x val="6.2548861167466344E-3"/>
              <c:y val="0.14492753623188406"/>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4"/>
        <c:dLbl>
          <c:idx val="0"/>
          <c:layout>
            <c:manualLayout>
              <c:x val="-2.0849620389156468E-3"/>
              <c:y val="6.7632850241545889E-2"/>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5"/>
        <c:dLbl>
          <c:idx val="0"/>
          <c:dLblPos val="ctr"/>
          <c:showLegendKey val="0"/>
          <c:showVal val="0"/>
          <c:showCatName val="0"/>
          <c:showSerName val="0"/>
          <c:showPercent val="0"/>
          <c:showBubbleSize val="0"/>
          <c:extLst>
            <c:ext xmlns:c15="http://schemas.microsoft.com/office/drawing/2012/chart" uri="{CE6537A1-D6FC-4f65-9D91-7224C49458BB}"/>
          </c:extLst>
        </c:dLbl>
      </c:pivotFmt>
      <c:pivotFmt>
        <c:idx val="36"/>
        <c:dLbl>
          <c:idx val="0"/>
          <c:layout>
            <c:manualLayout>
              <c:x val="-1.5289544992585719E-16"/>
              <c:y val="9.1787439613526575E-2"/>
            </c:manualLayout>
          </c:layout>
          <c:dLblPos val="ct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3"/>
          </a:solidFill>
          <a:ln>
            <a:noFill/>
          </a:ln>
          <a:effectLst/>
        </c:spPr>
        <c:dLbl>
          <c:idx val="0"/>
          <c:layout>
            <c:manualLayout>
              <c:x val="-2.0849620389156468E-3"/>
              <c:y val="6.763285024154588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0"/>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3"/>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4"/>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5"/>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9"/>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4"/>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7"/>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8"/>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9"/>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CBAB582-E1E1-4B5A-AEF9-BEC7F328B7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7014F9F-F896-4AFC-9FEE-C3AF433F52F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664300-0A4A-4D20-A646-A833EECBD5D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1BDDC9-C27B-41BE-A4BB-E36E9FEC2F9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081C03A-35AC-4C1C-AE57-7D1BB33D7AC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7"/>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8DE7C-9901-46A5-B732-F97C060EBF5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DA4EEAF-690F-480B-A841-F9D3ED53C12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5E52BE6-A7F2-47DE-A556-A2C1130A56CE}"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AABF03E-4A12-4895-A4D9-54B73C43150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3"/>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F4E1B0-2050-4D15-9ABC-C5AD5920000D}"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4"/>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D5DC3DA-53AD-455A-B884-708AB23B12F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0DBC578-1C2F-4BD5-814B-BAB43D752FB5}"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ABA16-2F74-4BDA-9F80-C8161FAB86A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8"/>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E3812BB-9B52-456A-8782-E6125EEF7A7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77F304C-9EEC-490E-9758-C2A86D7545F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0"/>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AC3AFBC-7DA1-4FA4-8BF0-1BF698CB506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C236891-E074-4E1B-AC2F-72B62DE8526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3"/>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D71F693-BF16-4DD2-991D-A6E7EAED599F}"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4"/>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9830AF-F9E0-444C-9C03-51E2D96CE85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5"/>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85A37F8-816E-4929-8CA3-01492348AB59}"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bar"/>
        <c:grouping val="stacked"/>
        <c:varyColors val="0"/>
        <c:ser>
          <c:idx val="0"/>
          <c:order val="0"/>
          <c:tx>
            <c:strRef>
              <c:f>'Tabeller og figurer indkomne'!$B$81:$B$82</c:f>
              <c:strCache>
                <c:ptCount val="1"/>
                <c:pt idx="0">
                  <c:v>TIlskadekomne</c:v>
                </c:pt>
              </c:strCache>
            </c:strRef>
          </c:tx>
          <c:spPr>
            <a:solidFill>
              <a:srgbClr val="99C0C6"/>
            </a:solidFill>
            <a:ln>
              <a:noFill/>
            </a:ln>
            <a:effectLst/>
          </c:spPr>
          <c:invertIfNegative val="0"/>
          <c:dPt>
            <c:idx val="0"/>
            <c:invertIfNegative val="0"/>
            <c:bubble3D val="0"/>
            <c:extLst>
              <c:ext xmlns:c16="http://schemas.microsoft.com/office/drawing/2014/chart" uri="{C3380CC4-5D6E-409C-BE32-E72D297353CC}">
                <c16:uniqueId val="{00000000-6036-4498-B8ED-2FA0EF09C5D7}"/>
              </c:ext>
            </c:extLst>
          </c:dPt>
          <c:dPt>
            <c:idx val="1"/>
            <c:invertIfNegative val="0"/>
            <c:bubble3D val="0"/>
            <c:extLst>
              <c:ext xmlns:c16="http://schemas.microsoft.com/office/drawing/2014/chart" uri="{C3380CC4-5D6E-409C-BE32-E72D297353CC}">
                <c16:uniqueId val="{00000001-6036-4498-B8ED-2FA0EF09C5D7}"/>
              </c:ext>
            </c:extLst>
          </c:dPt>
          <c:dPt>
            <c:idx val="2"/>
            <c:invertIfNegative val="0"/>
            <c:bubble3D val="0"/>
            <c:extLst>
              <c:ext xmlns:c16="http://schemas.microsoft.com/office/drawing/2014/chart" uri="{C3380CC4-5D6E-409C-BE32-E72D297353CC}">
                <c16:uniqueId val="{00000002-6036-4498-B8ED-2FA0EF09C5D7}"/>
              </c:ext>
            </c:extLst>
          </c:dPt>
          <c:dPt>
            <c:idx val="3"/>
            <c:invertIfNegative val="0"/>
            <c:bubble3D val="0"/>
            <c:extLst>
              <c:ext xmlns:c16="http://schemas.microsoft.com/office/drawing/2014/chart" uri="{C3380CC4-5D6E-409C-BE32-E72D297353CC}">
                <c16:uniqueId val="{00000003-6036-4498-B8ED-2FA0EF09C5D7}"/>
              </c:ext>
            </c:extLst>
          </c:dPt>
          <c:dLbls>
            <c:dLbl>
              <c:idx val="0"/>
              <c:layout/>
              <c:tx>
                <c:rich>
                  <a:bodyPr/>
                  <a:lstStyle/>
                  <a:p>
                    <a:fld id="{24D62E99-369D-43A7-A168-5AB9D5E69FD0}"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6036-4498-B8ED-2FA0EF09C5D7}"/>
                </c:ext>
              </c:extLst>
            </c:dLbl>
            <c:dLbl>
              <c:idx val="1"/>
              <c:layout/>
              <c:tx>
                <c:rich>
                  <a:bodyPr/>
                  <a:lstStyle/>
                  <a:p>
                    <a:fld id="{976FA10E-496A-41DF-8042-EBF136F8AD6D}"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036-4498-B8ED-2FA0EF09C5D7}"/>
                </c:ext>
              </c:extLst>
            </c:dLbl>
            <c:dLbl>
              <c:idx val="2"/>
              <c:layout/>
              <c:tx>
                <c:rich>
                  <a:bodyPr/>
                  <a:lstStyle/>
                  <a:p>
                    <a:fld id="{E919619D-CD2B-408F-A1B7-4E8B2C5A3FA4}"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036-4498-B8ED-2FA0EF09C5D7}"/>
                </c:ext>
              </c:extLst>
            </c:dLbl>
            <c:dLbl>
              <c:idx val="3"/>
              <c:layout/>
              <c:tx>
                <c:rich>
                  <a:bodyPr/>
                  <a:lstStyle/>
                  <a:p>
                    <a:fld id="{1AE305E8-3B65-4BB2-9F9A-7EB98F7D1EE9}"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036-4498-B8ED-2FA0EF09C5D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1655</c:v>
                </c:pt>
                <c:pt idx="1">
                  <c:v>859</c:v>
                </c:pt>
                <c:pt idx="2">
                  <c:v>1330</c:v>
                </c:pt>
                <c:pt idx="3">
                  <c:v>2578</c:v>
                </c:pt>
              </c:numCache>
            </c:numRef>
          </c:val>
          <c:extLst>
            <c:ext xmlns:c15="http://schemas.microsoft.com/office/drawing/2012/chart" uri="{02D57815-91ED-43cb-92C2-25804820EDAC}">
              <c15:datalabelsRange>
                <c15:f>'Tabeller og figurer indkomne'!$B$97:$B$100</c15:f>
                <c15:dlblRangeCache>
                  <c:ptCount val="4"/>
                  <c:pt idx="0">
                    <c:v>96%</c:v>
                  </c:pt>
                  <c:pt idx="1">
                    <c:v>47%</c:v>
                  </c:pt>
                  <c:pt idx="2">
                    <c:v>53%</c:v>
                  </c:pt>
                  <c:pt idx="3">
                    <c:v>66%</c:v>
                  </c:pt>
                </c15:dlblRangeCache>
              </c15:datalabelsRange>
            </c:ext>
            <c:ext xmlns:c16="http://schemas.microsoft.com/office/drawing/2014/chart" uri="{C3380CC4-5D6E-409C-BE32-E72D297353CC}">
              <c16:uniqueId val="{00000004-6036-4498-B8ED-2FA0EF09C5D7}"/>
            </c:ext>
          </c:extLst>
        </c:ser>
        <c:ser>
          <c:idx val="1"/>
          <c:order val="1"/>
          <c:tx>
            <c:strRef>
              <c:f>'Tabeller og figurer indkomne'!$C$81:$C$82</c:f>
              <c:strCache>
                <c:ptCount val="1"/>
                <c:pt idx="0">
                  <c:v>Ulykkeforsikringsselskab</c:v>
                </c:pt>
              </c:strCache>
            </c:strRef>
          </c:tx>
          <c:spPr>
            <a:solidFill>
              <a:srgbClr val="70AD47"/>
            </a:solidFill>
            <a:ln>
              <a:noFill/>
            </a:ln>
            <a:effectLst/>
          </c:spPr>
          <c:invertIfNegative val="0"/>
          <c:dPt>
            <c:idx val="0"/>
            <c:invertIfNegative val="0"/>
            <c:bubble3D val="0"/>
            <c:extLst>
              <c:ext xmlns:c16="http://schemas.microsoft.com/office/drawing/2014/chart" uri="{C3380CC4-5D6E-409C-BE32-E72D297353CC}">
                <c16:uniqueId val="{00000005-6036-4498-B8ED-2FA0EF09C5D7}"/>
              </c:ext>
            </c:extLst>
          </c:dPt>
          <c:dPt>
            <c:idx val="1"/>
            <c:invertIfNegative val="0"/>
            <c:bubble3D val="0"/>
            <c:extLst>
              <c:ext xmlns:c16="http://schemas.microsoft.com/office/drawing/2014/chart" uri="{C3380CC4-5D6E-409C-BE32-E72D297353CC}">
                <c16:uniqueId val="{00000006-6036-4498-B8ED-2FA0EF09C5D7}"/>
              </c:ext>
            </c:extLst>
          </c:dPt>
          <c:dPt>
            <c:idx val="2"/>
            <c:invertIfNegative val="0"/>
            <c:bubble3D val="0"/>
            <c:extLst>
              <c:ext xmlns:c16="http://schemas.microsoft.com/office/drawing/2014/chart" uri="{C3380CC4-5D6E-409C-BE32-E72D297353CC}">
                <c16:uniqueId val="{00000007-6036-4498-B8ED-2FA0EF09C5D7}"/>
              </c:ext>
            </c:extLst>
          </c:dPt>
          <c:dPt>
            <c:idx val="3"/>
            <c:invertIfNegative val="0"/>
            <c:bubble3D val="0"/>
            <c:extLst>
              <c:ext xmlns:c16="http://schemas.microsoft.com/office/drawing/2014/chart" uri="{C3380CC4-5D6E-409C-BE32-E72D297353CC}">
                <c16:uniqueId val="{00000008-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05-6036-4498-B8ED-2FA0EF09C5D7}"/>
                </c:ext>
              </c:extLst>
            </c:dLbl>
            <c:dLbl>
              <c:idx val="1"/>
              <c:layout/>
              <c:tx>
                <c:rich>
                  <a:bodyPr/>
                  <a:lstStyle/>
                  <a:p>
                    <a:fld id="{03C4DC41-F0AD-4BE8-BD1E-9E8219569736}"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6036-4498-B8ED-2FA0EF09C5D7}"/>
                </c:ext>
              </c:extLst>
            </c:dLbl>
            <c:dLbl>
              <c:idx val="2"/>
              <c:layout/>
              <c:tx>
                <c:rich>
                  <a:bodyPr/>
                  <a:lstStyle/>
                  <a:p>
                    <a:fld id="{FE8DA064-244C-418E-A94B-C49D6FB738FC}"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036-4498-B8ED-2FA0EF09C5D7}"/>
                </c:ext>
              </c:extLst>
            </c:dLbl>
            <c:dLbl>
              <c:idx val="3"/>
              <c:layout/>
              <c:tx>
                <c:rich>
                  <a:bodyPr/>
                  <a:lstStyle/>
                  <a:p>
                    <a:fld id="{FFB003A0-501E-44F6-8A70-B011CCB04C4F}"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036-4498-B8ED-2FA0EF09C5D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c:v>
                </c:pt>
                <c:pt idx="1">
                  <c:v>828</c:v>
                </c:pt>
                <c:pt idx="2">
                  <c:v>911</c:v>
                </c:pt>
                <c:pt idx="3">
                  <c:v>916</c:v>
                </c:pt>
              </c:numCache>
            </c:numRef>
          </c:val>
          <c:extLst>
            <c:ext xmlns:c15="http://schemas.microsoft.com/office/drawing/2012/chart" uri="{02D57815-91ED-43cb-92C2-25804820EDAC}">
              <c15:datalabelsRange>
                <c15:f>'Tabeller og figurer indkomne'!$C$97:$C$100</c15:f>
                <c15:dlblRangeCache>
                  <c:ptCount val="4"/>
                  <c:pt idx="0">
                    <c:v>0%</c:v>
                  </c:pt>
                  <c:pt idx="1">
                    <c:v>45%</c:v>
                  </c:pt>
                  <c:pt idx="2">
                    <c:v>37%</c:v>
                  </c:pt>
                  <c:pt idx="3">
                    <c:v>23%</c:v>
                  </c:pt>
                </c15:dlblRangeCache>
              </c15:datalabelsRange>
            </c:ext>
            <c:ext xmlns:c16="http://schemas.microsoft.com/office/drawing/2014/chart" uri="{C3380CC4-5D6E-409C-BE32-E72D297353CC}">
              <c16:uniqueId val="{00000009-6036-4498-B8ED-2FA0EF09C5D7}"/>
            </c:ext>
          </c:extLst>
        </c:ser>
        <c:ser>
          <c:idx val="2"/>
          <c:order val="2"/>
          <c:tx>
            <c:strRef>
              <c:f>'Tabeller og figurer indkomne'!$D$81:$D$82</c:f>
              <c:strCache>
                <c:ptCount val="1"/>
                <c:pt idx="0">
                  <c:v>Selvforsikrede</c:v>
                </c:pt>
              </c:strCache>
            </c:strRef>
          </c:tx>
          <c:spPr>
            <a:solidFill>
              <a:srgbClr val="597786"/>
            </a:solidFill>
            <a:ln>
              <a:noFill/>
            </a:ln>
            <a:effectLst/>
          </c:spPr>
          <c:invertIfNegative val="0"/>
          <c:dPt>
            <c:idx val="0"/>
            <c:invertIfNegative val="0"/>
            <c:bubble3D val="0"/>
            <c:extLst>
              <c:ext xmlns:c16="http://schemas.microsoft.com/office/drawing/2014/chart" uri="{C3380CC4-5D6E-409C-BE32-E72D297353CC}">
                <c16:uniqueId val="{0000000A-6036-4498-B8ED-2FA0EF09C5D7}"/>
              </c:ext>
            </c:extLst>
          </c:dPt>
          <c:dPt>
            <c:idx val="1"/>
            <c:invertIfNegative val="0"/>
            <c:bubble3D val="0"/>
            <c:extLst>
              <c:ext xmlns:c16="http://schemas.microsoft.com/office/drawing/2014/chart" uri="{C3380CC4-5D6E-409C-BE32-E72D297353CC}">
                <c16:uniqueId val="{0000000B-6036-4498-B8ED-2FA0EF09C5D7}"/>
              </c:ext>
            </c:extLst>
          </c:dPt>
          <c:dPt>
            <c:idx val="2"/>
            <c:invertIfNegative val="0"/>
            <c:bubble3D val="0"/>
            <c:extLst>
              <c:ext xmlns:c16="http://schemas.microsoft.com/office/drawing/2014/chart" uri="{C3380CC4-5D6E-409C-BE32-E72D297353CC}">
                <c16:uniqueId val="{0000000C-6036-4498-B8ED-2FA0EF09C5D7}"/>
              </c:ext>
            </c:extLst>
          </c:dPt>
          <c:dPt>
            <c:idx val="3"/>
            <c:invertIfNegative val="0"/>
            <c:bubble3D val="0"/>
            <c:extLst>
              <c:ext xmlns:c16="http://schemas.microsoft.com/office/drawing/2014/chart" uri="{C3380CC4-5D6E-409C-BE32-E72D297353CC}">
                <c16:uniqueId val="{0000000D-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0A-6036-4498-B8ED-2FA0EF09C5D7}"/>
                </c:ext>
              </c:extLst>
            </c:dLbl>
            <c:dLbl>
              <c:idx val="1"/>
              <c:layout>
                <c:manualLayout>
                  <c:x val="1.1019590769227209E-2"/>
                  <c:y val="-6.889040458785095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mn-lt"/>
                        <a:ea typeface="+mn-ea"/>
                        <a:cs typeface="+mn-cs"/>
                      </a:defRPr>
                    </a:pPr>
                    <a:fld id="{45A962A8-B74B-407C-B116-8B19BAC443C8}" type="CELLRANGE">
                      <a:rPr lang="en-US">
                        <a:solidFill>
                          <a:schemeClr val="bg1">
                            <a:lumMod val="65000"/>
                          </a:schemeClr>
                        </a:solidFill>
                      </a:rPr>
                      <a:pPr>
                        <a:defRPr>
                          <a:solidFill>
                            <a:schemeClr val="bg1">
                              <a:lumMod val="65000"/>
                            </a:schemeClr>
                          </a:solidFill>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6036-4498-B8ED-2FA0EF09C5D7}"/>
                </c:ext>
              </c:extLst>
            </c:dLbl>
            <c:dLbl>
              <c:idx val="2"/>
              <c:layout/>
              <c:tx>
                <c:rich>
                  <a:bodyPr/>
                  <a:lstStyle/>
                  <a:p>
                    <a:fld id="{FCF4D07B-283E-4FEF-9A4A-C4E284702551}"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6036-4498-B8ED-2FA0EF09C5D7}"/>
                </c:ext>
              </c:extLst>
            </c:dLbl>
            <c:dLbl>
              <c:idx val="3"/>
              <c:layout/>
              <c:tx>
                <c:rich>
                  <a:bodyPr/>
                  <a:lstStyle/>
                  <a:p>
                    <a:fld id="{451C494D-F21F-455B-93C1-34A7FF5AEE48}"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6036-4498-B8ED-2FA0EF09C5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4</c:v>
                </c:pt>
                <c:pt idx="1">
                  <c:v>35</c:v>
                </c:pt>
                <c:pt idx="2">
                  <c:v>72</c:v>
                </c:pt>
                <c:pt idx="3">
                  <c:v>82</c:v>
                </c:pt>
              </c:numCache>
            </c:numRef>
          </c:val>
          <c:extLst>
            <c:ext xmlns:c15="http://schemas.microsoft.com/office/drawing/2012/chart" uri="{02D57815-91ED-43cb-92C2-25804820EDAC}">
              <c15:datalabelsRange>
                <c15:f>'Tabeller og figurer indkomne'!$D$97:$D$100</c15:f>
                <c15:dlblRangeCache>
                  <c:ptCount val="4"/>
                  <c:pt idx="0">
                    <c:v>0%</c:v>
                  </c:pt>
                  <c:pt idx="1">
                    <c:v>2%</c:v>
                  </c:pt>
                  <c:pt idx="2">
                    <c:v>3%</c:v>
                  </c:pt>
                  <c:pt idx="3">
                    <c:v>2%</c:v>
                  </c:pt>
                </c15:dlblRangeCache>
              </c15:datalabelsRange>
            </c:ext>
            <c:ext xmlns:c16="http://schemas.microsoft.com/office/drawing/2014/chart" uri="{C3380CC4-5D6E-409C-BE32-E72D297353CC}">
              <c16:uniqueId val="{0000000E-6036-4498-B8ED-2FA0EF09C5D7}"/>
            </c:ext>
          </c:extLst>
        </c:ser>
        <c:ser>
          <c:idx val="3"/>
          <c:order val="3"/>
          <c:tx>
            <c:strRef>
              <c:f>'Tabeller og figurer indkomne'!$E$81:$E$82</c:f>
              <c:strCache>
                <c:ptCount val="1"/>
                <c:pt idx="0">
                  <c:v>ATP</c:v>
                </c:pt>
              </c:strCache>
            </c:strRef>
          </c:tx>
          <c:spPr>
            <a:solidFill>
              <a:srgbClr val="006272"/>
            </a:solidFill>
            <a:ln>
              <a:noFill/>
            </a:ln>
            <a:effectLst/>
          </c:spPr>
          <c:invertIfNegative val="0"/>
          <c:dPt>
            <c:idx val="0"/>
            <c:invertIfNegative val="0"/>
            <c:bubble3D val="0"/>
            <c:extLst>
              <c:ext xmlns:c16="http://schemas.microsoft.com/office/drawing/2014/chart" uri="{C3380CC4-5D6E-409C-BE32-E72D297353CC}">
                <c16:uniqueId val="{0000000F-6036-4498-B8ED-2FA0EF09C5D7}"/>
              </c:ext>
            </c:extLst>
          </c:dPt>
          <c:dPt>
            <c:idx val="1"/>
            <c:invertIfNegative val="0"/>
            <c:bubble3D val="0"/>
            <c:extLst>
              <c:ext xmlns:c16="http://schemas.microsoft.com/office/drawing/2014/chart" uri="{C3380CC4-5D6E-409C-BE32-E72D297353CC}">
                <c16:uniqueId val="{00000010-6036-4498-B8ED-2FA0EF09C5D7}"/>
              </c:ext>
            </c:extLst>
          </c:dPt>
          <c:dPt>
            <c:idx val="2"/>
            <c:invertIfNegative val="0"/>
            <c:bubble3D val="0"/>
            <c:extLst>
              <c:ext xmlns:c16="http://schemas.microsoft.com/office/drawing/2014/chart" uri="{C3380CC4-5D6E-409C-BE32-E72D297353CC}">
                <c16:uniqueId val="{00000011-6036-4498-B8ED-2FA0EF09C5D7}"/>
              </c:ext>
            </c:extLst>
          </c:dPt>
          <c:dPt>
            <c:idx val="3"/>
            <c:invertIfNegative val="0"/>
            <c:bubble3D val="0"/>
            <c:extLst>
              <c:ext xmlns:c16="http://schemas.microsoft.com/office/drawing/2014/chart" uri="{C3380CC4-5D6E-409C-BE32-E72D297353CC}">
                <c16:uniqueId val="{00000012-6036-4498-B8ED-2FA0EF09C5D7}"/>
              </c:ext>
            </c:extLst>
          </c:dPt>
          <c:dLbls>
            <c:delete val="1"/>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24</c:v>
                </c:pt>
                <c:pt idx="1">
                  <c:v>1</c:v>
                </c:pt>
                <c:pt idx="2">
                  <c:v>34</c:v>
                </c:pt>
                <c:pt idx="3">
                  <c:v>76</c:v>
                </c:pt>
              </c:numCache>
            </c:numRef>
          </c:val>
          <c:extLst>
            <c:ext xmlns:c16="http://schemas.microsoft.com/office/drawing/2014/chart" uri="{C3380CC4-5D6E-409C-BE32-E72D297353CC}">
              <c16:uniqueId val="{00000013-6036-4498-B8ED-2FA0EF09C5D7}"/>
            </c:ext>
          </c:extLst>
        </c:ser>
        <c:ser>
          <c:idx val="4"/>
          <c:order val="4"/>
          <c:tx>
            <c:strRef>
              <c:f>'Tabeller og figurer indkomne'!$F$81:$F$82</c:f>
              <c:strCache>
                <c:ptCount val="1"/>
                <c:pt idx="0">
                  <c:v>Flere klager</c:v>
                </c:pt>
              </c:strCache>
            </c:strRef>
          </c:tx>
          <c:spPr>
            <a:solidFill>
              <a:srgbClr val="00414D"/>
            </a:solidFill>
            <a:ln>
              <a:noFill/>
            </a:ln>
            <a:effectLst/>
          </c:spPr>
          <c:invertIfNegative val="0"/>
          <c:dPt>
            <c:idx val="0"/>
            <c:invertIfNegative val="0"/>
            <c:bubble3D val="0"/>
            <c:extLst>
              <c:ext xmlns:c16="http://schemas.microsoft.com/office/drawing/2014/chart" uri="{C3380CC4-5D6E-409C-BE32-E72D297353CC}">
                <c16:uniqueId val="{00000014-6036-4498-B8ED-2FA0EF09C5D7}"/>
              </c:ext>
            </c:extLst>
          </c:dPt>
          <c:dPt>
            <c:idx val="1"/>
            <c:invertIfNegative val="0"/>
            <c:bubble3D val="0"/>
            <c:extLst>
              <c:ext xmlns:c16="http://schemas.microsoft.com/office/drawing/2014/chart" uri="{C3380CC4-5D6E-409C-BE32-E72D297353CC}">
                <c16:uniqueId val="{00000015-6036-4498-B8ED-2FA0EF09C5D7}"/>
              </c:ext>
            </c:extLst>
          </c:dPt>
          <c:dPt>
            <c:idx val="2"/>
            <c:invertIfNegative val="0"/>
            <c:bubble3D val="0"/>
            <c:extLst>
              <c:ext xmlns:c16="http://schemas.microsoft.com/office/drawing/2014/chart" uri="{C3380CC4-5D6E-409C-BE32-E72D297353CC}">
                <c16:uniqueId val="{00000016-6036-4498-B8ED-2FA0EF09C5D7}"/>
              </c:ext>
            </c:extLst>
          </c:dPt>
          <c:dPt>
            <c:idx val="3"/>
            <c:invertIfNegative val="0"/>
            <c:bubble3D val="0"/>
            <c:extLst>
              <c:ext xmlns:c16="http://schemas.microsoft.com/office/drawing/2014/chart" uri="{C3380CC4-5D6E-409C-BE32-E72D297353CC}">
                <c16:uniqueId val="{00000017-6036-4498-B8ED-2FA0EF09C5D7}"/>
              </c:ext>
            </c:extLst>
          </c:dPt>
          <c:dLbls>
            <c:dLbl>
              <c:idx val="0"/>
              <c:delete val="1"/>
              <c:extLst>
                <c:ext xmlns:c15="http://schemas.microsoft.com/office/drawing/2012/chart" uri="{CE6537A1-D6FC-4f65-9D91-7224C49458BB}"/>
                <c:ext xmlns:c16="http://schemas.microsoft.com/office/drawing/2014/chart" uri="{C3380CC4-5D6E-409C-BE32-E72D297353CC}">
                  <c16:uniqueId val="{00000014-6036-4498-B8ED-2FA0EF09C5D7}"/>
                </c:ext>
              </c:extLst>
            </c:dLbl>
            <c:dLbl>
              <c:idx val="1"/>
              <c:layout>
                <c:manualLayout>
                  <c:x val="0"/>
                  <c:y val="5.9904699641609525E-3"/>
                </c:manualLayout>
              </c:layout>
              <c:tx>
                <c:rich>
                  <a:bodyPr/>
                  <a:lstStyle/>
                  <a:p>
                    <a:fld id="{DA16149B-D325-4924-BA0F-0E2DEB954BF0}"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6036-4498-B8ED-2FA0EF09C5D7}"/>
                </c:ext>
              </c:extLst>
            </c:dLbl>
            <c:dLbl>
              <c:idx val="2"/>
              <c:layout>
                <c:manualLayout>
                  <c:x val="-8.5707928205100512E-3"/>
                  <c:y val="-8.9857049462414278E-3"/>
                </c:manualLayout>
              </c:layout>
              <c:tx>
                <c:rich>
                  <a:bodyPr/>
                  <a:lstStyle/>
                  <a:p>
                    <a:fld id="{CACA6FC4-042F-4A5A-9F17-9668C7128D86}"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6036-4498-B8ED-2FA0EF09C5D7}"/>
                </c:ext>
              </c:extLst>
            </c:dLbl>
            <c:dLbl>
              <c:idx val="3"/>
              <c:layout/>
              <c:tx>
                <c:rich>
                  <a:bodyPr/>
                  <a:lstStyle/>
                  <a:p>
                    <a:fld id="{EA73E15B-C685-4C08-BB58-245DC5412A22}"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6036-4498-B8ED-2FA0EF09C5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1</c:v>
                </c:pt>
                <c:pt idx="1">
                  <c:v>63</c:v>
                </c:pt>
                <c:pt idx="2">
                  <c:v>114</c:v>
                </c:pt>
                <c:pt idx="3">
                  <c:v>219</c:v>
                </c:pt>
              </c:numCache>
            </c:numRef>
          </c:val>
          <c:extLst>
            <c:ext xmlns:c15="http://schemas.microsoft.com/office/drawing/2012/chart" uri="{02D57815-91ED-43cb-92C2-25804820EDAC}">
              <c15:datalabelsRange>
                <c15:f>'Tabeller og figurer indkomne'!$F$97:$F$100</c15:f>
                <c15:dlblRangeCache>
                  <c:ptCount val="4"/>
                  <c:pt idx="0">
                    <c:v>0%</c:v>
                  </c:pt>
                  <c:pt idx="1">
                    <c:v>3%</c:v>
                  </c:pt>
                  <c:pt idx="2">
                    <c:v>5%</c:v>
                  </c:pt>
                  <c:pt idx="3">
                    <c:v>6%</c:v>
                  </c:pt>
                </c15:dlblRangeCache>
              </c15:datalabelsRange>
            </c:ext>
            <c:ext xmlns:c16="http://schemas.microsoft.com/office/drawing/2014/chart" uri="{C3380CC4-5D6E-409C-BE32-E72D297353CC}">
              <c16:uniqueId val="{00000018-6036-4498-B8ED-2FA0EF09C5D7}"/>
            </c:ext>
          </c:extLst>
        </c:ser>
        <c:ser>
          <c:idx val="5"/>
          <c:order val="5"/>
          <c:tx>
            <c:strRef>
              <c:f>'Tabeller og figurer indkomne'!$G$81:$G$82</c:f>
              <c:strCache>
                <c:ptCount val="1"/>
                <c:pt idx="0">
                  <c:v>Ikke registreret</c:v>
                </c:pt>
              </c:strCache>
            </c:strRef>
          </c:tx>
          <c:spPr>
            <a:solidFill>
              <a:sysClr val="window" lastClr="FFFFFF">
                <a:lumMod val="50000"/>
              </a:sys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6036-4498-B8ED-2FA0EF09C5D7}"/>
                </c:ext>
              </c:extLst>
            </c:dLbl>
            <c:dLbl>
              <c:idx val="1"/>
              <c:layout>
                <c:manualLayout>
                  <c:x val="1.9590383589737172E-2"/>
                  <c:y val="2.9952349820804762E-3"/>
                </c:manualLayout>
              </c:layout>
              <c:tx>
                <c:rich>
                  <a:bodyPr rot="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fld id="{D63C772D-D640-4E46-83A8-A329A6227F0B}" type="CELLRANGE">
                      <a:rPr lang="en-US"/>
                      <a:pPr>
                        <a:defRPr>
                          <a:solidFill>
                            <a:schemeClr val="bg1">
                              <a:lumMod val="65000"/>
                            </a:schemeClr>
                          </a:solidFill>
                        </a:defRPr>
                      </a:pPr>
                      <a:t>[CELLEOMRÅDE]</a:t>
                    </a:fld>
                    <a:endParaRPr lang="da-DK"/>
                  </a:p>
                </c:rich>
              </c:tx>
              <c:spPr>
                <a:noFill/>
                <a:ln>
                  <a:noFill/>
                </a:ln>
                <a:effectLst/>
              </c:spPr>
              <c:txPr>
                <a:bodyPr rot="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A-6036-4498-B8ED-2FA0EF09C5D7}"/>
                </c:ext>
              </c:extLst>
            </c:dLbl>
            <c:dLbl>
              <c:idx val="2"/>
              <c:layout/>
              <c:tx>
                <c:rich>
                  <a:bodyPr/>
                  <a:lstStyle/>
                  <a:p>
                    <a:fld id="{078F80EC-175C-407C-92B5-75C8CED3B8A5}"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6036-4498-B8ED-2FA0EF09C5D7}"/>
                </c:ext>
              </c:extLst>
            </c:dLbl>
            <c:dLbl>
              <c:idx val="3"/>
              <c:layout/>
              <c:tx>
                <c:rich>
                  <a:bodyPr/>
                  <a:lstStyle/>
                  <a:p>
                    <a:fld id="{272DCC0D-16F0-4712-8286-D5755904042A}"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6036-4498-B8ED-2FA0EF09C5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indkomne'!$B$97:$B$100</c:f>
              <c:strCache>
                <c:ptCount val="4"/>
                <c:pt idx="0">
                  <c:v>Erhvervssygdom</c:v>
                </c:pt>
                <c:pt idx="1">
                  <c:v>Ulykker</c:v>
                </c:pt>
                <c:pt idx="2">
                  <c:v>Tab af erhvervsevne</c:v>
                </c:pt>
                <c:pt idx="3">
                  <c:v>Mén</c:v>
                </c:pt>
              </c:strCache>
            </c:strRef>
          </c:cat>
          <c:val>
            <c:numRef>
              <c:f>'Tabeller og figurer indkomne'!$B$97:$B$100</c:f>
              <c:numCache>
                <c:formatCode>#,##0</c:formatCode>
                <c:ptCount val="4"/>
                <c:pt idx="0">
                  <c:v>32</c:v>
                </c:pt>
                <c:pt idx="1">
                  <c:v>48</c:v>
                </c:pt>
                <c:pt idx="2">
                  <c:v>29</c:v>
                </c:pt>
                <c:pt idx="3">
                  <c:v>32</c:v>
                </c:pt>
              </c:numCache>
            </c:numRef>
          </c:val>
          <c:extLst>
            <c:ext xmlns:c15="http://schemas.microsoft.com/office/drawing/2012/chart" uri="{02D57815-91ED-43cb-92C2-25804820EDAC}">
              <c15:datalabelsRange>
                <c15:f>'Tabeller og figurer indkomne'!$G$97:$G$100</c15:f>
                <c15:dlblRangeCache>
                  <c:ptCount val="4"/>
                  <c:pt idx="0">
                    <c:v>2%</c:v>
                  </c:pt>
                  <c:pt idx="1">
                    <c:v>3%</c:v>
                  </c:pt>
                  <c:pt idx="2">
                    <c:v>1%</c:v>
                  </c:pt>
                  <c:pt idx="3">
                    <c:v>1%</c:v>
                  </c:pt>
                </c15:dlblRangeCache>
              </c15:datalabelsRange>
            </c:ext>
            <c:ext xmlns:c16="http://schemas.microsoft.com/office/drawing/2014/chart" uri="{C3380CC4-5D6E-409C-BE32-E72D297353CC}">
              <c16:uniqueId val="{0000001D-6036-4498-B8ED-2FA0EF09C5D7}"/>
            </c:ext>
          </c:extLst>
        </c:ser>
        <c:dLbls>
          <c:dLblPos val="ctr"/>
          <c:showLegendKey val="0"/>
          <c:showVal val="1"/>
          <c:showCatName val="0"/>
          <c:showSerName val="0"/>
          <c:showPercent val="0"/>
          <c:showBubbleSize val="0"/>
        </c:dLbls>
        <c:gapWidth val="150"/>
        <c:overlap val="100"/>
        <c:axId val="689836008"/>
        <c:axId val="689836992"/>
      </c:barChart>
      <c:catAx>
        <c:axId val="689836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9836992"/>
        <c:crosses val="autoZero"/>
        <c:auto val="1"/>
        <c:lblAlgn val="ctr"/>
        <c:lblOffset val="100"/>
        <c:noMultiLvlLbl val="0"/>
      </c:catAx>
      <c:valAx>
        <c:axId val="689836992"/>
        <c:scaling>
          <c:orientation val="minMax"/>
          <c:max val="4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89836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[Diagram i Microsoft PowerPoint]Tabeller og figurer indkomne!Pivottabel9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dLbl>
          <c:idx val="0"/>
          <c:layout>
            <c:manualLayout>
              <c:x val="-1.124227292910251E-2"/>
              <c:y val="0.1018181818181818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0FD92A6-7EAE-4EDB-A926-3C34EFB5E2C8}" type="CELLRANGE">
                  <a:rPr lang="en-US">
                    <a:solidFill>
                      <a:schemeClr val="bg1"/>
                    </a:solidFill>
                  </a:rPr>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DEE3BDF-9AEE-451C-AE89-5407FEDA849F}"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A1F3A124-9C11-4584-A44F-AF7A840B1620}"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5ACDA9CE-AD07-497E-A6B8-103F9485136F}"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2F877F60-577B-4E60-A1B4-83A231692F3D}" type="CELLRANGE">
                  <a:rPr lang="en-US"/>
                  <a:pPr>
                    <a:defRPr sz="900" b="0" i="0" u="none" strike="noStrike" kern="1200" baseline="0">
                      <a:solidFill>
                        <a:schemeClr val="bg1"/>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52B8E5-BF91-41AF-BBFC-C95B034354B3}"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FB1FE1E-44A8-4A4B-87DC-29F523B70DDB}"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020DC8-D72A-4CFC-A274-ABF7B7A8F4EA}"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0E2100A-6E2C-4380-8F8B-3423A6D6427C}"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4753EED-968E-4D64-9D26-C9CA22C65741}"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13D7809-1C89-45BB-83DE-93F03DA4FFD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'Tabeller og figurer indkomne'!$B$110:$B$111</c:f>
              <c:strCache>
                <c:ptCount val="1"/>
                <c:pt idx="0">
                  <c:v>Tilskadekomne</c:v>
                </c:pt>
              </c:strCache>
            </c:strRef>
          </c:tx>
          <c:spPr>
            <a:solidFill>
              <a:srgbClr val="99C0C6"/>
            </a:solidFill>
            <a:ln>
              <a:noFill/>
            </a:ln>
            <a:effectLst/>
          </c:spPr>
          <c:invertIfNegative val="0"/>
          <c:dPt>
            <c:idx val="0"/>
            <c:invertIfNegative val="0"/>
            <c:bubble3D val="0"/>
            <c:extLst>
              <c:ext xmlns:c16="http://schemas.microsoft.com/office/drawing/2014/chart" uri="{C3380CC4-5D6E-409C-BE32-E72D297353CC}">
                <c16:uniqueId val="{00000000-3C5B-4930-B0DE-7894961EAB40}"/>
              </c:ext>
            </c:extLst>
          </c:dPt>
          <c:dPt>
            <c:idx val="1"/>
            <c:invertIfNegative val="0"/>
            <c:bubble3D val="0"/>
            <c:extLst>
              <c:ext xmlns:c16="http://schemas.microsoft.com/office/drawing/2014/chart" uri="{C3380CC4-5D6E-409C-BE32-E72D297353CC}">
                <c16:uniqueId val="{00000001-3C5B-4930-B0DE-7894961EAB40}"/>
              </c:ext>
            </c:extLst>
          </c:dPt>
          <c:dPt>
            <c:idx val="2"/>
            <c:invertIfNegative val="0"/>
            <c:bubble3D val="0"/>
            <c:extLst>
              <c:ext xmlns:c16="http://schemas.microsoft.com/office/drawing/2014/chart" uri="{C3380CC4-5D6E-409C-BE32-E72D297353CC}">
                <c16:uniqueId val="{00000002-3C5B-4930-B0DE-7894961EAB40}"/>
              </c:ext>
            </c:extLst>
          </c:dPt>
          <c:dLbls>
            <c:dLbl>
              <c:idx val="0"/>
              <c:layout/>
              <c:tx>
                <c:rich>
                  <a:bodyPr/>
                  <a:lstStyle/>
                  <a:p>
                    <a:fld id="{C2A42623-AB71-4614-A869-6C9F4A9FF6FC}" type="CELLRANGE">
                      <a:rPr lang="en-US"/>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3C5B-4930-B0DE-7894961EAB40}"/>
                </c:ext>
              </c:extLst>
            </c:dLbl>
            <c:dLbl>
              <c:idx val="1"/>
              <c:layout/>
              <c:tx>
                <c:rich>
                  <a:bodyPr/>
                  <a:lstStyle/>
                  <a:p>
                    <a:fld id="{5EFAAE64-657B-4585-9892-8377CBAB33F1}"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3C5B-4930-B0DE-7894961EAB4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198</c:v>
                </c:pt>
                <c:pt idx="1">
                  <c:v>331</c:v>
                </c:pt>
              </c:numCache>
            </c:numRef>
          </c:val>
          <c:extLst>
            <c:ext xmlns:c15="http://schemas.microsoft.com/office/drawing/2012/chart" uri="{02D57815-91ED-43cb-92C2-25804820EDAC}">
              <c15:datalabelsRange>
                <c15:f>'Tabeller og figurer indkomne'!$B$125:$B$127</c15:f>
                <c15:dlblRangeCache>
                  <c:ptCount val="3"/>
                  <c:pt idx="0">
                    <c:v>81%</c:v>
                  </c:pt>
                  <c:pt idx="1">
                    <c:v>79%</c:v>
                  </c:pt>
                  <c:pt idx="2">
                    <c:v>96%</c:v>
                  </c:pt>
                </c15:dlblRangeCache>
              </c15:datalabelsRange>
            </c:ext>
            <c:ext xmlns:c16="http://schemas.microsoft.com/office/drawing/2014/chart" uri="{C3380CC4-5D6E-409C-BE32-E72D297353CC}">
              <c16:uniqueId val="{00000003-3C5B-4930-B0DE-7894961EAB40}"/>
            </c:ext>
          </c:extLst>
        </c:ser>
        <c:ser>
          <c:idx val="1"/>
          <c:order val="1"/>
          <c:tx>
            <c:strRef>
              <c:f>'Tabeller og figurer indkomne'!$C$110:$C$111</c:f>
              <c:strCache>
                <c:ptCount val="1"/>
                <c:pt idx="0">
                  <c:v>ATP</c:v>
                </c:pt>
              </c:strCache>
            </c:strRef>
          </c:tx>
          <c:spPr>
            <a:solidFill>
              <a:srgbClr val="006272"/>
            </a:solidFill>
            <a:ln>
              <a:noFill/>
            </a:ln>
            <a:effectLst/>
          </c:spPr>
          <c:invertIfNegative val="0"/>
          <c:dPt>
            <c:idx val="0"/>
            <c:invertIfNegative val="0"/>
            <c:bubble3D val="0"/>
            <c:extLst>
              <c:ext xmlns:c16="http://schemas.microsoft.com/office/drawing/2014/chart" uri="{C3380CC4-5D6E-409C-BE32-E72D297353CC}">
                <c16:uniqueId val="{00000004-3C5B-4930-B0DE-7894961EAB40}"/>
              </c:ext>
            </c:extLst>
          </c:dPt>
          <c:dPt>
            <c:idx val="1"/>
            <c:invertIfNegative val="0"/>
            <c:bubble3D val="0"/>
            <c:extLst>
              <c:ext xmlns:c16="http://schemas.microsoft.com/office/drawing/2014/chart" uri="{C3380CC4-5D6E-409C-BE32-E72D297353CC}">
                <c16:uniqueId val="{00000005-3C5B-4930-B0DE-7894961EAB40}"/>
              </c:ext>
            </c:extLst>
          </c:dPt>
          <c:dPt>
            <c:idx val="2"/>
            <c:invertIfNegative val="0"/>
            <c:bubble3D val="0"/>
            <c:extLst>
              <c:ext xmlns:c16="http://schemas.microsoft.com/office/drawing/2014/chart" uri="{C3380CC4-5D6E-409C-BE32-E72D297353CC}">
                <c16:uniqueId val="{00000006-3C5B-4930-B0DE-7894961EAB40}"/>
              </c:ext>
            </c:extLst>
          </c:dPt>
          <c:dLbls>
            <c:dLbl>
              <c:idx val="0"/>
              <c:layout/>
              <c:tx>
                <c:rich>
                  <a:bodyPr/>
                  <a:lstStyle/>
                  <a:p>
                    <a:fld id="{E83DE9A0-70BE-4096-82E8-8C1AA04AF7CD}" type="CELLRANGE">
                      <a:rPr lang="en-US"/>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3C5B-4930-B0DE-7894961EAB40}"/>
                </c:ext>
              </c:extLst>
            </c:dLbl>
            <c:dLbl>
              <c:idx val="1"/>
              <c:layout/>
              <c:tx>
                <c:rich>
                  <a:bodyPr/>
                  <a:lstStyle/>
                  <a:p>
                    <a:fld id="{06D3C688-41BB-45DF-9214-C8EC4DF0C95E}"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3C5B-4930-B0DE-7894961EAB4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34</c:v>
                </c:pt>
                <c:pt idx="1">
                  <c:v>76</c:v>
                </c:pt>
              </c:numCache>
            </c:numRef>
          </c:val>
          <c:extLst>
            <c:ext xmlns:c15="http://schemas.microsoft.com/office/drawing/2012/chart" uri="{02D57815-91ED-43cb-92C2-25804820EDAC}">
              <c15:datalabelsRange>
                <c15:f>'Tabeller og figurer indkomne'!$C$125:$C$127</c15:f>
                <c15:dlblRangeCache>
                  <c:ptCount val="3"/>
                  <c:pt idx="0">
                    <c:v>14%</c:v>
                  </c:pt>
                  <c:pt idx="1">
                    <c:v>18%</c:v>
                  </c:pt>
                  <c:pt idx="2">
                    <c:v>1%</c:v>
                  </c:pt>
                </c15:dlblRangeCache>
              </c15:datalabelsRange>
            </c:ext>
            <c:ext xmlns:c16="http://schemas.microsoft.com/office/drawing/2014/chart" uri="{C3380CC4-5D6E-409C-BE32-E72D297353CC}">
              <c16:uniqueId val="{00000007-3C5B-4930-B0DE-7894961EAB40}"/>
            </c:ext>
          </c:extLst>
        </c:ser>
        <c:ser>
          <c:idx val="2"/>
          <c:order val="2"/>
          <c:tx>
            <c:strRef>
              <c:f>'Tabeller og figurer indkomne'!$D$110:$D$111</c:f>
              <c:strCache>
                <c:ptCount val="1"/>
                <c:pt idx="0">
                  <c:v>Flere klager</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8-3C5B-4930-B0DE-7894961EAB40}"/>
              </c:ext>
            </c:extLst>
          </c:dPt>
          <c:dPt>
            <c:idx val="1"/>
            <c:invertIfNegative val="0"/>
            <c:bubble3D val="0"/>
            <c:extLst>
              <c:ext xmlns:c16="http://schemas.microsoft.com/office/drawing/2014/chart" uri="{C3380CC4-5D6E-409C-BE32-E72D297353CC}">
                <c16:uniqueId val="{00000009-3C5B-4930-B0DE-7894961EAB40}"/>
              </c:ext>
            </c:extLst>
          </c:dPt>
          <c:dPt>
            <c:idx val="2"/>
            <c:invertIfNegative val="0"/>
            <c:bubble3D val="0"/>
            <c:extLst>
              <c:ext xmlns:c16="http://schemas.microsoft.com/office/drawing/2014/chart" uri="{C3380CC4-5D6E-409C-BE32-E72D297353CC}">
                <c16:uniqueId val="{0000000A-3C5B-4930-B0DE-7894961EAB40}"/>
              </c:ext>
            </c:extLst>
          </c:dPt>
          <c:dLbls>
            <c:dLbl>
              <c:idx val="0"/>
              <c:layout>
                <c:manualLayout>
                  <c:x val="-8.0013623775444801E-17"/>
                  <c:y val="-9.94229776678544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5D233D4F-7699-4FAF-9168-738E5414E35F}" type="CELLRANGE">
                      <a:rPr lang="en-US">
                        <a:solidFill>
                          <a:schemeClr val="tx1"/>
                        </a:solidFill>
                      </a:rPr>
                      <a:pPr>
                        <a:defRPr>
                          <a:solidFill>
                            <a:schemeClr val="tx1"/>
                          </a:solidFill>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3C5B-4930-B0DE-7894961EAB40}"/>
                </c:ext>
              </c:extLst>
            </c:dLbl>
            <c:dLbl>
              <c:idx val="1"/>
              <c:layout/>
              <c:tx>
                <c:rich>
                  <a:bodyPr/>
                  <a:lstStyle/>
                  <a:p>
                    <a:fld id="{0616668A-D07E-4AED-933A-29C122C4C9E6}" type="CELLRANGE">
                      <a:rPr lang="da-DK"/>
                      <a:pPr/>
                      <a:t>[CELLEOMRÅDE]</a:t>
                    </a:fld>
                    <a:endParaRPr lang="da-DK"/>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3C5B-4930-B0DE-7894961EAB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a-DK"/>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11</c:v>
                </c:pt>
                <c:pt idx="1">
                  <c:v>10</c:v>
                </c:pt>
              </c:numCache>
            </c:numRef>
          </c:val>
          <c:extLst>
            <c:ext xmlns:c15="http://schemas.microsoft.com/office/drawing/2012/chart" uri="{02D57815-91ED-43cb-92C2-25804820EDAC}">
              <c15:datalabelsRange>
                <c15:f>'Tabeller og figurer indkomne'!$E$125:$E$126</c15:f>
                <c15:dlblRangeCache>
                  <c:ptCount val="2"/>
                  <c:pt idx="0">
                    <c:v>5%</c:v>
                  </c:pt>
                  <c:pt idx="1">
                    <c:v>2%</c:v>
                  </c:pt>
                </c15:dlblRangeCache>
              </c15:datalabelsRange>
            </c:ext>
            <c:ext xmlns:c16="http://schemas.microsoft.com/office/drawing/2014/chart" uri="{C3380CC4-5D6E-409C-BE32-E72D297353CC}">
              <c16:uniqueId val="{0000000B-3C5B-4930-B0DE-7894961EAB40}"/>
            </c:ext>
          </c:extLst>
        </c:ser>
        <c:ser>
          <c:idx val="3"/>
          <c:order val="3"/>
          <c:tx>
            <c:strRef>
              <c:f>'Tabeller og figurer indkomne'!$E$110:$E$111</c:f>
              <c:strCache>
                <c:ptCount val="1"/>
                <c:pt idx="0">
                  <c:v>Ikke registreret</c:v>
                </c:pt>
              </c:strCache>
            </c:strRef>
          </c:tx>
          <c:spPr>
            <a:solidFill>
              <a:sysClr val="window" lastClr="FFFFFF">
                <a:lumMod val="50000"/>
              </a:sysClr>
            </a:solidFill>
            <a:ln>
              <a:noFill/>
            </a:ln>
            <a:effectLst/>
          </c:spPr>
          <c:invertIfNegative val="0"/>
          <c:dPt>
            <c:idx val="0"/>
            <c:invertIfNegative val="0"/>
            <c:bubble3D val="0"/>
            <c:extLst>
              <c:ext xmlns:c16="http://schemas.microsoft.com/office/drawing/2014/chart" uri="{C3380CC4-5D6E-409C-BE32-E72D297353CC}">
                <c16:uniqueId val="{0000000C-3C5B-4930-B0DE-7894961EAB40}"/>
              </c:ext>
            </c:extLst>
          </c:dPt>
          <c:dPt>
            <c:idx val="1"/>
            <c:invertIfNegative val="0"/>
            <c:bubble3D val="0"/>
            <c:extLst>
              <c:ext xmlns:c16="http://schemas.microsoft.com/office/drawing/2014/chart" uri="{C3380CC4-5D6E-409C-BE32-E72D297353CC}">
                <c16:uniqueId val="{0000000D-3C5B-4930-B0DE-7894961EAB40}"/>
              </c:ext>
            </c:extLst>
          </c:dPt>
          <c:dPt>
            <c:idx val="2"/>
            <c:invertIfNegative val="0"/>
            <c:bubble3D val="0"/>
            <c:extLst>
              <c:ext xmlns:c16="http://schemas.microsoft.com/office/drawing/2014/chart" uri="{C3380CC4-5D6E-409C-BE32-E72D297353CC}">
                <c16:uniqueId val="{0000000E-3C5B-4930-B0DE-7894961EAB40}"/>
              </c:ext>
            </c:extLst>
          </c:dPt>
          <c:dLbls>
            <c:dLbl>
              <c:idx val="0"/>
              <c:layout>
                <c:manualLayout>
                  <c:x val="2.836879432624105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C5B-4930-B0DE-7894961EAB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og figurer indkomne'!$B$125:$B$127</c:f>
              <c:strCache>
                <c:ptCount val="2"/>
                <c:pt idx="0">
                  <c:v>Tab af erhvervsevne</c:v>
                </c:pt>
                <c:pt idx="1">
                  <c:v>Mén</c:v>
                </c:pt>
              </c:strCache>
            </c:strRef>
          </c:cat>
          <c:val>
            <c:numRef>
              <c:f>'Tabeller og figurer indkomne'!$B$125:$B$127</c:f>
              <c:numCache>
                <c:formatCode>General</c:formatCode>
                <c:ptCount val="2"/>
                <c:pt idx="0">
                  <c:v>1</c:v>
                </c:pt>
              </c:numCache>
            </c:numRef>
          </c:val>
          <c:extLst>
            <c:ext xmlns:c16="http://schemas.microsoft.com/office/drawing/2014/chart" uri="{C3380CC4-5D6E-409C-BE32-E72D297353CC}">
              <c16:uniqueId val="{0000000F-3C5B-4930-B0DE-7894961EAB40}"/>
            </c:ext>
          </c:extLst>
        </c:ser>
        <c:dLbls>
          <c:showLegendKey val="0"/>
          <c:showVal val="1"/>
          <c:showCatName val="0"/>
          <c:showSerName val="0"/>
          <c:showPercent val="0"/>
          <c:showBubbleSize val="0"/>
        </c:dLbls>
        <c:gapWidth val="150"/>
        <c:overlap val="100"/>
        <c:axId val="598997088"/>
        <c:axId val="724415696"/>
      </c:barChart>
      <c:catAx>
        <c:axId val="59899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24415696"/>
        <c:crosses val="autoZero"/>
        <c:auto val="1"/>
        <c:lblAlgn val="ctr"/>
        <c:lblOffset val="100"/>
        <c:noMultiLvlLbl val="0"/>
      </c:catAx>
      <c:valAx>
        <c:axId val="72441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989970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[24-614-67 Data til ASK-webinar 2024 ny 17093615_6426692_0.XLSX]Tabeller og figurer indkomne!Pivottabel8</c:name>
    <c:fmtId val="2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8"/>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1"/>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BBA1AD-BB2D-44B9-8254-B4AF89518B67}"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15F361A-D2DE-4A3C-8301-61966830C7C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288B32B-4DFD-48BF-BABD-D00AA98D66D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1AEFAF1-5C62-4207-A422-F34C4F9CD48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410055B-9840-41BC-9BCD-01365CB68DC4}"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12088EF-10F0-4F29-81A6-4C71D43A9C12}"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292F09-9691-4C59-8439-D7327F955F20}"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24C9C8-714C-4575-8900-081FBAB892A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FB90400-561B-4CE4-8D75-48DF53F139B6}"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9"/>
        <c:spPr>
          <a:solidFill>
            <a:schemeClr val="accent5"/>
          </a:solidFill>
          <a:ln>
            <a:noFill/>
          </a:ln>
          <a:effectLst/>
        </c:spPr>
        <c:dLbl>
          <c:idx val="0"/>
          <c:layout>
            <c:manualLayout>
              <c:x val="4.5270812649279374E-2"/>
              <c:y val="9.2592592592592587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633DF4-3AAB-417E-96A2-30CC547C6438}" type="CELLRANGE">
                  <a:rPr lang="en-US"/>
                  <a:pPr>
                    <a:defRPr sz="900" b="0" i="0" u="none" strike="noStrike" kern="1200" baseline="0">
                      <a:solidFill>
                        <a:schemeClr val="tx1">
                          <a:lumMod val="75000"/>
                          <a:lumOff val="25000"/>
                        </a:schemeClr>
                      </a:solidFill>
                      <a:latin typeface="+mn-lt"/>
                      <a:ea typeface="+mn-ea"/>
                      <a:cs typeface="+mn-cs"/>
                    </a:defRPr>
                  </a:pPr>
                  <a:t>[CELLEOMRÅDE]</a:t>
                </a:fld>
                <a:endParaRPr lang="da-DK"/>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bar"/>
        <c:grouping val="stacked"/>
        <c:varyColors val="0"/>
        <c:ser>
          <c:idx val="0"/>
          <c:order val="0"/>
          <c:tx>
            <c:strRef>
              <c:f>'Tabeller og figurer indkomne'!$B$140:$B$141</c:f>
              <c:strCache>
                <c:ptCount val="1"/>
                <c:pt idx="0">
                  <c:v>Tilskadekomne</c:v>
                </c:pt>
              </c:strCache>
            </c:strRef>
          </c:tx>
          <c:spPr>
            <a:solidFill>
              <a:srgbClr val="99C0C6"/>
            </a:solidFill>
            <a:ln>
              <a:noFill/>
            </a:ln>
            <a:effectLst/>
          </c:spPr>
          <c:invertIfNegative val="0"/>
          <c:dLbls>
            <c:dLbl>
              <c:idx val="0"/>
              <c:layout/>
              <c:tx>
                <c:rich>
                  <a:bodyPr/>
                  <a:lstStyle/>
                  <a:p>
                    <a:fld id="{542B5F4A-DDB5-47D7-BDC3-BA20E294ED24}"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8571-41E2-866D-200D48FBEBCF}"/>
                </c:ext>
              </c:extLst>
            </c:dLbl>
            <c:dLbl>
              <c:idx val="1"/>
              <c:layout/>
              <c:tx>
                <c:rich>
                  <a:bodyPr/>
                  <a:lstStyle/>
                  <a:p>
                    <a:fld id="{FB48B39C-1E10-41C6-A05C-C8FA14371141}"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8571-41E2-866D-200D48FBEBC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1132</c:v>
                </c:pt>
                <c:pt idx="1">
                  <c:v>2247</c:v>
                </c:pt>
              </c:numCache>
            </c:numRef>
          </c:val>
          <c:extLst>
            <c:ext xmlns:c15="http://schemas.microsoft.com/office/drawing/2012/chart" uri="{02D57815-91ED-43cb-92C2-25804820EDAC}">
              <c15:datalabelsRange>
                <c15:f>'Tabeller og figurer indkomne'!$B$154:$B$155</c15:f>
                <c15:dlblRangeCache>
                  <c:ptCount val="2"/>
                  <c:pt idx="0">
                    <c:v>50%</c:v>
                  </c:pt>
                  <c:pt idx="1">
                    <c:v>64%</c:v>
                  </c:pt>
                </c15:dlblRangeCache>
              </c15:datalabelsRange>
            </c:ext>
            <c:ext xmlns:c16="http://schemas.microsoft.com/office/drawing/2014/chart" uri="{C3380CC4-5D6E-409C-BE32-E72D297353CC}">
              <c16:uniqueId val="{00000002-8571-41E2-866D-200D48FBEBCF}"/>
            </c:ext>
          </c:extLst>
        </c:ser>
        <c:ser>
          <c:idx val="1"/>
          <c:order val="1"/>
          <c:tx>
            <c:strRef>
              <c:f>'Tabeller og figurer indkomne'!$C$140:$C$141</c:f>
              <c:strCache>
                <c:ptCount val="1"/>
                <c:pt idx="0">
                  <c:v>Ulykkesforsikringsselskab</c:v>
                </c:pt>
              </c:strCache>
            </c:strRef>
          </c:tx>
          <c:spPr>
            <a:solidFill>
              <a:srgbClr val="70AD47"/>
            </a:solidFill>
            <a:ln>
              <a:noFill/>
            </a:ln>
            <a:effectLst/>
          </c:spPr>
          <c:invertIfNegative val="0"/>
          <c:dLbls>
            <c:dLbl>
              <c:idx val="0"/>
              <c:layout/>
              <c:tx>
                <c:rich>
                  <a:bodyPr/>
                  <a:lstStyle/>
                  <a:p>
                    <a:fld id="{F66899C8-0373-4AC6-87BB-FA92EA1390F1}"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8571-41E2-866D-200D48FBEBCF}"/>
                </c:ext>
              </c:extLst>
            </c:dLbl>
            <c:dLbl>
              <c:idx val="1"/>
              <c:layout/>
              <c:tx>
                <c:rich>
                  <a:bodyPr/>
                  <a:lstStyle/>
                  <a:p>
                    <a:fld id="{2CDB61E2-A5D4-4233-8F01-7B23122C5E19}"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571-41E2-866D-200D48FBEBCF}"/>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911</c:v>
                </c:pt>
                <c:pt idx="1">
                  <c:v>916</c:v>
                </c:pt>
              </c:numCache>
            </c:numRef>
          </c:val>
          <c:extLst>
            <c:ext xmlns:c15="http://schemas.microsoft.com/office/drawing/2012/chart" uri="{02D57815-91ED-43cb-92C2-25804820EDAC}">
              <c15:datalabelsRange>
                <c15:f>'Tabeller og figurer indkomne'!$C$154:$C$155</c15:f>
                <c15:dlblRangeCache>
                  <c:ptCount val="2"/>
                  <c:pt idx="0">
                    <c:v>41%</c:v>
                  </c:pt>
                  <c:pt idx="1">
                    <c:v>26%</c:v>
                  </c:pt>
                </c15:dlblRangeCache>
              </c15:datalabelsRange>
            </c:ext>
            <c:ext xmlns:c16="http://schemas.microsoft.com/office/drawing/2014/chart" uri="{C3380CC4-5D6E-409C-BE32-E72D297353CC}">
              <c16:uniqueId val="{00000005-8571-41E2-866D-200D48FBEBCF}"/>
            </c:ext>
          </c:extLst>
        </c:ser>
        <c:ser>
          <c:idx val="2"/>
          <c:order val="2"/>
          <c:tx>
            <c:strRef>
              <c:f>'Tabeller og figurer indkomne'!$D$140:$D$141</c:f>
              <c:strCache>
                <c:ptCount val="1"/>
                <c:pt idx="0">
                  <c:v>Flere klager</c:v>
                </c:pt>
              </c:strCache>
            </c:strRef>
          </c:tx>
          <c:spPr>
            <a:solidFill>
              <a:schemeClr val="accent3"/>
            </a:solidFill>
            <a:ln>
              <a:noFill/>
            </a:ln>
            <a:effectLst/>
          </c:spPr>
          <c:invertIfNegative val="0"/>
          <c:dLbls>
            <c:dLbl>
              <c:idx val="0"/>
              <c:layout/>
              <c:tx>
                <c:rich>
                  <a:bodyPr/>
                  <a:lstStyle/>
                  <a:p>
                    <a:fld id="{C58E8852-B428-493D-AFE8-547541F9A245}"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8571-41E2-866D-200D48FBEBCF}"/>
                </c:ext>
              </c:extLst>
            </c:dLbl>
            <c:dLbl>
              <c:idx val="1"/>
              <c:layout/>
              <c:tx>
                <c:rich>
                  <a:bodyPr/>
                  <a:lstStyle/>
                  <a:p>
                    <a:fld id="{38E0A86A-4CB9-4F76-8FFE-DD30D2E55B2A}" type="CELLRANGE">
                      <a:rPr lang="da-DK"/>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103</c:v>
                </c:pt>
                <c:pt idx="1">
                  <c:v>209</c:v>
                </c:pt>
              </c:numCache>
            </c:numRef>
          </c:val>
          <c:extLst>
            <c:ext xmlns:c15="http://schemas.microsoft.com/office/drawing/2012/chart" uri="{02D57815-91ED-43cb-92C2-25804820EDAC}">
              <c15:datalabelsRange>
                <c15:f>'Tabeller og figurer indkomne'!$D$154:$D$155</c15:f>
                <c15:dlblRangeCache>
                  <c:ptCount val="2"/>
                  <c:pt idx="0">
                    <c:v>5%</c:v>
                  </c:pt>
                  <c:pt idx="1">
                    <c:v>6%</c:v>
                  </c:pt>
                </c15:dlblRangeCache>
              </c15:datalabelsRange>
            </c:ext>
            <c:ext xmlns:c16="http://schemas.microsoft.com/office/drawing/2014/chart" uri="{C3380CC4-5D6E-409C-BE32-E72D297353CC}">
              <c16:uniqueId val="{00000008-8571-41E2-866D-200D48FBEBCF}"/>
            </c:ext>
          </c:extLst>
        </c:ser>
        <c:ser>
          <c:idx val="3"/>
          <c:order val="3"/>
          <c:tx>
            <c:strRef>
              <c:f>'Tabeller og figurer indkomne'!$E$140:$E$141</c:f>
              <c:strCache>
                <c:ptCount val="1"/>
                <c:pt idx="0">
                  <c:v>Selvforsikrede</c:v>
                </c:pt>
              </c:strCache>
            </c:strRef>
          </c:tx>
          <c:spPr>
            <a:solidFill>
              <a:schemeClr val="accent4"/>
            </a:solidFill>
            <a:ln>
              <a:noFill/>
            </a:ln>
            <a:effectLst/>
          </c:spPr>
          <c:invertIfNegative val="0"/>
          <c:dLbls>
            <c:dLbl>
              <c:idx val="0"/>
              <c:layout>
                <c:manualLayout>
                  <c:x val="4.0837161817252948E-3"/>
                  <c:y val="-7.8569180416103543E-2"/>
                </c:manualLayout>
              </c:layout>
              <c:tx>
                <c:rich>
                  <a:bodyPr/>
                  <a:lstStyle/>
                  <a:p>
                    <a:fld id="{14D976B5-CC1D-4DBC-9B2A-FEED7CED4B0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manualLayout>
                      <c:w val="4.2184788157223076E-2"/>
                      <c:h val="5.7781274335452833E-2"/>
                    </c:manualLayout>
                  </c15:layout>
                  <c15:dlblFieldTable/>
                  <c15:showDataLabelsRange val="1"/>
                </c:ext>
                <c:ext xmlns:c16="http://schemas.microsoft.com/office/drawing/2014/chart" uri="{C3380CC4-5D6E-409C-BE32-E72D297353CC}">
                  <c16:uniqueId val="{00000009-8571-41E2-866D-200D48FBEBCF}"/>
                </c:ext>
              </c:extLst>
            </c:dLbl>
            <c:dLbl>
              <c:idx val="1"/>
              <c:layout>
                <c:manualLayout>
                  <c:x val="-2.0418580908626851E-3"/>
                  <c:y val="-8.5116891372338452E-2"/>
                </c:manualLayout>
              </c:layout>
              <c:tx>
                <c:rich>
                  <a:bodyPr/>
                  <a:lstStyle/>
                  <a:p>
                    <a:fld id="{ECA4F4D5-AA92-4930-9A6D-95D1279F729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72</c:v>
                </c:pt>
                <c:pt idx="1">
                  <c:v>82</c:v>
                </c:pt>
              </c:numCache>
            </c:numRef>
          </c:val>
          <c:extLst>
            <c:ext xmlns:c15="http://schemas.microsoft.com/office/drawing/2012/chart" uri="{02D57815-91ED-43cb-92C2-25804820EDAC}">
              <c15:datalabelsRange>
                <c15:f>'Tabeller og figurer indkomne'!$E$154:$E$155</c15:f>
                <c15:dlblRangeCache>
                  <c:ptCount val="2"/>
                  <c:pt idx="0">
                    <c:v>3%</c:v>
                  </c:pt>
                  <c:pt idx="1">
                    <c:v>2%</c:v>
                  </c:pt>
                </c15:dlblRangeCache>
              </c15:datalabelsRange>
            </c:ext>
            <c:ext xmlns:c16="http://schemas.microsoft.com/office/drawing/2014/chart" uri="{C3380CC4-5D6E-409C-BE32-E72D297353CC}">
              <c16:uniqueId val="{0000000B-8571-41E2-866D-200D48FBEBCF}"/>
            </c:ext>
          </c:extLst>
        </c:ser>
        <c:ser>
          <c:idx val="4"/>
          <c:order val="4"/>
          <c:tx>
            <c:strRef>
              <c:f>'Tabeller og figurer indkomne'!$F$140:$F$141</c:f>
              <c:strCache>
                <c:ptCount val="1"/>
                <c:pt idx="0">
                  <c:v>Ikke registreret</c:v>
                </c:pt>
              </c:strCache>
            </c:strRef>
          </c:tx>
          <c:spPr>
            <a:solidFill>
              <a:sysClr val="window" lastClr="FFFFFF">
                <a:lumMod val="50000"/>
              </a:sysClr>
            </a:solidFill>
            <a:ln>
              <a:noFill/>
            </a:ln>
            <a:effectLst/>
          </c:spPr>
          <c:invertIfNegative val="0"/>
          <c:dLbls>
            <c:dLbl>
              <c:idx val="0"/>
              <c:layout>
                <c:manualLayout>
                  <c:x val="4.6962736089841757E-2"/>
                  <c:y val="-3.2737265912437868E-3"/>
                </c:manualLayout>
              </c:layout>
              <c:tx>
                <c:rich>
                  <a:bodyPr/>
                  <a:lstStyle/>
                  <a:p>
                    <a:fld id="{736DA3F2-7997-4489-A0D2-B94185734D9C}"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8571-41E2-866D-200D48FBEBCF}"/>
                </c:ext>
              </c:extLst>
            </c:dLbl>
            <c:dLbl>
              <c:idx val="1"/>
              <c:layout>
                <c:manualLayout>
                  <c:x val="4.5270812649279374E-2"/>
                  <c:y val="9.2592592592592587E-3"/>
                </c:manualLayout>
              </c:layout>
              <c:tx>
                <c:rich>
                  <a:bodyPr/>
                  <a:lstStyle/>
                  <a:p>
                    <a:fld id="{01CACDEF-45DB-45B9-861A-10E5F5740A99}" type="CELLRANGE">
                      <a:rPr lang="en-US"/>
                      <a:pPr/>
                      <a:t>[CELLEOMRÅDE]</a:t>
                    </a:fld>
                    <a:endParaRPr lang="da-DK"/>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8571-41E2-866D-200D48FBEBC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'Tabeller og figurer indkomne'!$B$154:$B$155</c:f>
              <c:strCache>
                <c:ptCount val="2"/>
                <c:pt idx="0">
                  <c:v>Tab af erhvervsevne</c:v>
                </c:pt>
                <c:pt idx="1">
                  <c:v>Mén</c:v>
                </c:pt>
              </c:strCache>
            </c:strRef>
          </c:cat>
          <c:val>
            <c:numRef>
              <c:f>'Tabeller og figurer indkomne'!$B$154:$B$155</c:f>
              <c:numCache>
                <c:formatCode>General</c:formatCode>
                <c:ptCount val="2"/>
                <c:pt idx="0">
                  <c:v>28</c:v>
                </c:pt>
                <c:pt idx="1">
                  <c:v>32</c:v>
                </c:pt>
              </c:numCache>
            </c:numRef>
          </c:val>
          <c:extLst>
            <c:ext xmlns:c15="http://schemas.microsoft.com/office/drawing/2012/chart" uri="{02D57815-91ED-43cb-92C2-25804820EDAC}">
              <c15:datalabelsRange>
                <c15:f>'Tabeller og figurer indkomne'!$F$154:$F$155</c15:f>
                <c15:dlblRangeCache>
                  <c:ptCount val="2"/>
                  <c:pt idx="0">
                    <c:v>1%</c:v>
                  </c:pt>
                  <c:pt idx="1">
                    <c:v>1%</c:v>
                  </c:pt>
                </c15:dlblRangeCache>
              </c15:datalabelsRange>
            </c:ext>
            <c:ext xmlns:c16="http://schemas.microsoft.com/office/drawing/2014/chart" uri="{C3380CC4-5D6E-409C-BE32-E72D297353CC}">
              <c16:uniqueId val="{0000000E-8571-41E2-866D-200D48FBEBCF}"/>
            </c:ext>
          </c:extLst>
        </c:ser>
        <c:dLbls>
          <c:dLblPos val="ctr"/>
          <c:showLegendKey val="0"/>
          <c:showVal val="1"/>
          <c:showCatName val="0"/>
          <c:showSerName val="0"/>
          <c:showPercent val="0"/>
          <c:showBubbleSize val="0"/>
        </c:dLbls>
        <c:gapWidth val="182"/>
        <c:overlap val="100"/>
        <c:axId val="520822120"/>
        <c:axId val="520823760"/>
      </c:barChart>
      <c:catAx>
        <c:axId val="52082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823760"/>
        <c:crosses val="autoZero"/>
        <c:auto val="1"/>
        <c:lblAlgn val="ctr"/>
        <c:lblOffset val="100"/>
        <c:noMultiLvlLbl val="0"/>
      </c:catAx>
      <c:valAx>
        <c:axId val="520823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822120"/>
        <c:crosses val="autoZero"/>
        <c:crossBetween val="between"/>
      </c:valAx>
      <c:spPr>
        <a:noFill/>
        <a:ln>
          <a:noFill/>
        </a:ln>
        <a:effectLst/>
      </c:spPr>
    </c:plotArea>
    <c:legend>
      <c:legendPos val="t"/>
      <c:layout>
        <c:manualLayout>
          <c:xMode val="edge"/>
          <c:yMode val="edge"/>
          <c:x val="2.3085180555499497E-2"/>
          <c:y val="2.7777777777777776E-2"/>
          <c:w val="0.97482368082864967"/>
          <c:h val="0.149306649168853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chemeClr val="tx1"/>
              </a:solidFill>
            </a:ln>
            <a:effectLst>
              <a:outerShdw blurRad="50800" dist="38100" dir="2700000" algn="tl" rotWithShape="0">
                <a:prstClr val="black">
                  <a:alpha val="40000"/>
                </a:prstClr>
              </a:outerShdw>
            </a:effectLst>
          </c:spPr>
          <c:explosion val="10"/>
          <c:dPt>
            <c:idx val="0"/>
            <c:bubble3D val="0"/>
            <c:spPr>
              <a:solidFill>
                <a:schemeClr val="accent1"/>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D58-42AC-B274-19B8BD0AF9DD}"/>
              </c:ext>
            </c:extLst>
          </c:dPt>
          <c:dPt>
            <c:idx val="1"/>
            <c:bubble3D val="0"/>
            <c:spPr>
              <a:solidFill>
                <a:schemeClr val="accent2"/>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D58-42AC-B274-19B8BD0AF9DD}"/>
              </c:ext>
            </c:extLst>
          </c:dPt>
          <c:dPt>
            <c:idx val="2"/>
            <c:bubble3D val="0"/>
            <c:spPr>
              <a:solidFill>
                <a:schemeClr val="accent3"/>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D58-42AC-B274-19B8BD0AF9DD}"/>
              </c:ext>
            </c:extLst>
          </c:dPt>
          <c:dPt>
            <c:idx val="3"/>
            <c:bubble3D val="0"/>
            <c:spPr>
              <a:solidFill>
                <a:schemeClr val="accent4"/>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D58-42AC-B274-19B8BD0AF9DD}"/>
              </c:ext>
            </c:extLst>
          </c:dPt>
          <c:dPt>
            <c:idx val="4"/>
            <c:bubble3D val="0"/>
            <c:spPr>
              <a:solidFill>
                <a:schemeClr val="accent5"/>
              </a:solidFill>
              <a:ln w="1270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6D58-42AC-B274-19B8BD0AF9D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'Tabeller og figurer afgjorte'!$A$30:$A$34</c:f>
              <c:strCache>
                <c:ptCount val="5"/>
                <c:pt idx="0">
                  <c:v>Tab af erhvervsevne</c:v>
                </c:pt>
                <c:pt idx="1">
                  <c:v>Ulykker</c:v>
                </c:pt>
                <c:pt idx="2">
                  <c:v>Mén</c:v>
                </c:pt>
                <c:pt idx="3">
                  <c:v>Erhvervssygdom</c:v>
                </c:pt>
                <c:pt idx="4">
                  <c:v>Resten</c:v>
                </c:pt>
              </c:strCache>
            </c:strRef>
          </c:cat>
          <c:val>
            <c:numRef>
              <c:f>'Tabeller og figurer afgjorte'!$C$30:$C$34</c:f>
              <c:numCache>
                <c:formatCode>0%</c:formatCode>
                <c:ptCount val="5"/>
                <c:pt idx="0">
                  <c:v>0.22883803599200178</c:v>
                </c:pt>
                <c:pt idx="1">
                  <c:v>0.16274161297489448</c:v>
                </c:pt>
                <c:pt idx="2">
                  <c:v>0.31892912686069763</c:v>
                </c:pt>
                <c:pt idx="3">
                  <c:v>0.15952010664296823</c:v>
                </c:pt>
                <c:pt idx="4">
                  <c:v>0.12997111752943791</c:v>
                </c:pt>
              </c:numCache>
            </c:numRef>
          </c:val>
          <c:extLst>
            <c:ext xmlns:c16="http://schemas.microsoft.com/office/drawing/2014/chart" uri="{C3380CC4-5D6E-409C-BE32-E72D297353CC}">
              <c16:uniqueId val="{0000000A-6D58-42AC-B274-19B8BD0AF9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'Tabeller og figurer afgjorte'!$C$57</c:f>
              <c:strCache>
                <c:ptCount val="1"/>
                <c:pt idx="0">
                  <c:v>Hjemviste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afgjorte'!$C$58:$C$62</c:f>
              <c:numCache>
                <c:formatCode>0%</c:formatCode>
                <c:ptCount val="5"/>
                <c:pt idx="0">
                  <c:v>7.0478493694938679E-2</c:v>
                </c:pt>
                <c:pt idx="1">
                  <c:v>8.4507042253521125E-2</c:v>
                </c:pt>
                <c:pt idx="2">
                  <c:v>7.9902160619649415E-2</c:v>
                </c:pt>
                <c:pt idx="3">
                  <c:v>8.4415584415584416E-2</c:v>
                </c:pt>
                <c:pt idx="4">
                  <c:v>0.13910761154855644</c:v>
                </c:pt>
              </c:numCache>
            </c:numRef>
          </c:val>
          <c:extLst>
            <c:ext xmlns:c16="http://schemas.microsoft.com/office/drawing/2014/chart" uri="{C3380CC4-5D6E-409C-BE32-E72D297353CC}">
              <c16:uniqueId val="{00000000-47BA-4183-B577-A653B8FEEAFC}"/>
            </c:ext>
          </c:extLst>
        </c:ser>
        <c:ser>
          <c:idx val="1"/>
          <c:order val="1"/>
          <c:tx>
            <c:strRef>
              <c:f>'Tabeller og figurer afgjorte'!$D$57</c:f>
              <c:strCache>
                <c:ptCount val="1"/>
                <c:pt idx="0">
                  <c:v>Ændrede</c:v>
                </c:pt>
              </c:strCache>
            </c:strRef>
          </c:tx>
          <c:spPr>
            <a:solidFill>
              <a:schemeClr val="accent2"/>
            </a:solidFill>
            <a:ln>
              <a:noFill/>
            </a:ln>
            <a:effectLst/>
          </c:spPr>
          <c:invertIfNegative val="0"/>
          <c:dLbls>
            <c:dLbl>
              <c:idx val="4"/>
              <c:layout>
                <c:manualLayout>
                  <c:x val="-7.0963764455840336E-2"/>
                  <c:y val="3.03030303030303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8A-43D9-B687-3FD214B61F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afgjorte'!$D$58:$D$62</c:f>
              <c:numCache>
                <c:formatCode>0%</c:formatCode>
                <c:ptCount val="5"/>
                <c:pt idx="0">
                  <c:v>0.12592848505786838</c:v>
                </c:pt>
                <c:pt idx="1">
                  <c:v>0.323943661971831</c:v>
                </c:pt>
                <c:pt idx="2">
                  <c:v>0.34651447207501018</c:v>
                </c:pt>
                <c:pt idx="3">
                  <c:v>0.35064935064935066</c:v>
                </c:pt>
                <c:pt idx="4">
                  <c:v>0.37007874015748032</c:v>
                </c:pt>
              </c:numCache>
            </c:numRef>
          </c:val>
          <c:extLst>
            <c:ext xmlns:c16="http://schemas.microsoft.com/office/drawing/2014/chart" uri="{C3380CC4-5D6E-409C-BE32-E72D297353CC}">
              <c16:uniqueId val="{00000001-47BA-4183-B577-A653B8FEEAFC}"/>
            </c:ext>
          </c:extLst>
        </c:ser>
        <c:ser>
          <c:idx val="2"/>
          <c:order val="2"/>
          <c:tx>
            <c:strRef>
              <c:f>'Tabeller og figurer afgjorte'!$E$57</c:f>
              <c:strCache>
                <c:ptCount val="1"/>
                <c:pt idx="0">
                  <c:v>Ophævede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'Tabeller og figurer afgjorte'!$B$58:$B$62</c:f>
              <c:strCache>
                <c:ptCount val="5"/>
                <c:pt idx="0">
                  <c:v>Tilskadekomne</c:v>
                </c:pt>
                <c:pt idx="1">
                  <c:v>ATP</c:v>
                </c:pt>
                <c:pt idx="2">
                  <c:v>Ulykkesforsikringsselskab</c:v>
                </c:pt>
                <c:pt idx="3">
                  <c:v>Selvforsikrede</c:v>
                </c:pt>
                <c:pt idx="4">
                  <c:v>Flere klager</c:v>
                </c:pt>
              </c:strCache>
            </c:strRef>
          </c:cat>
          <c:val>
            <c:numRef>
              <c:f>'Tabeller og figurer afgjorte'!$E$58:$E$62</c:f>
              <c:numCache>
                <c:formatCode>0%</c:formatCode>
                <c:ptCount val="5"/>
                <c:pt idx="0">
                  <c:v>7.7733632751770601E-3</c:v>
                </c:pt>
                <c:pt idx="1">
                  <c:v>7.0422535211267607E-3</c:v>
                </c:pt>
                <c:pt idx="2">
                  <c:v>4.1174072564207097E-2</c:v>
                </c:pt>
                <c:pt idx="3">
                  <c:v>5.1948051948051951E-2</c:v>
                </c:pt>
                <c:pt idx="4">
                  <c:v>3.937007874015748E-2</c:v>
                </c:pt>
              </c:numCache>
            </c:numRef>
          </c:val>
          <c:extLst>
            <c:ext xmlns:c16="http://schemas.microsoft.com/office/drawing/2014/chart" uri="{C3380CC4-5D6E-409C-BE32-E72D297353CC}">
              <c16:uniqueId val="{00000002-47BA-4183-B577-A653B8FEEAFC}"/>
            </c:ext>
          </c:extLst>
        </c:ser>
        <c:dLbls>
          <c:dLblPos val="ctr"/>
          <c:showLegendKey val="0"/>
          <c:showVal val="1"/>
          <c:showCatName val="0"/>
          <c:showSerName val="0"/>
          <c:showPercent val="0"/>
          <c:showBubbleSize val="0"/>
        </c:dLbls>
        <c:gapWidth val="150"/>
        <c:overlap val="100"/>
        <c:axId val="520355024"/>
        <c:axId val="520357648"/>
      </c:barChart>
      <c:catAx>
        <c:axId val="52035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357648"/>
        <c:crosses val="autoZero"/>
        <c:auto val="1"/>
        <c:lblAlgn val="ctr"/>
        <c:lblOffset val="100"/>
        <c:noMultiLvlLbl val="0"/>
      </c:catAx>
      <c:valAx>
        <c:axId val="520357648"/>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20355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200"/>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1DA36-D783-44D9-B597-9EDDF9222622}" type="datetimeFigureOut">
              <a:rPr lang="da-DK" smtClean="0"/>
              <a:t>24-06-2024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5C6F-CAB1-44A9-9486-93317F092744}" type="slidenum">
              <a:rPr lang="da-DK" smtClean="0"/>
              <a:t>‹nr.›</a:t>
            </a:fld>
            <a:endParaRPr lang="da-DK"/>
          </a:p>
        </p:txBody>
      </p:sp>
    </p:spTree>
    <p:extLst>
      <p:ext uri="{BB962C8B-B14F-4D97-AF65-F5344CB8AC3E}">
        <p14:creationId xmlns:p14="http://schemas.microsoft.com/office/powerpoint/2010/main" val="406540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2</a:t>
            </a:fld>
            <a:endParaRPr lang="da-DK"/>
          </a:p>
        </p:txBody>
      </p:sp>
    </p:spTree>
    <p:extLst>
      <p:ext uri="{BB962C8B-B14F-4D97-AF65-F5344CB8AC3E}">
        <p14:creationId xmlns:p14="http://schemas.microsoft.com/office/powerpoint/2010/main" val="202355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Obs – denne er for alle 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15</a:t>
            </a:fld>
            <a:endParaRPr lang="da-DK"/>
          </a:p>
        </p:txBody>
      </p:sp>
    </p:spTree>
    <p:extLst>
      <p:ext uri="{BB962C8B-B14F-4D97-AF65-F5344CB8AC3E}">
        <p14:creationId xmlns:p14="http://schemas.microsoft.com/office/powerpoint/2010/main" val="37104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3</a:t>
            </a:fld>
            <a:endParaRPr lang="da-DK"/>
          </a:p>
        </p:txBody>
      </p:sp>
    </p:spTree>
    <p:extLst>
      <p:ext uri="{BB962C8B-B14F-4D97-AF65-F5344CB8AC3E}">
        <p14:creationId xmlns:p14="http://schemas.microsoft.com/office/powerpoint/2010/main" val="148859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4</a:t>
            </a:fld>
            <a:endParaRPr lang="da-DK"/>
          </a:p>
        </p:txBody>
      </p:sp>
    </p:spTree>
    <p:extLst>
      <p:ext uri="{BB962C8B-B14F-4D97-AF65-F5344CB8AC3E}">
        <p14:creationId xmlns:p14="http://schemas.microsoft.com/office/powerpoint/2010/main" val="157900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5</a:t>
            </a:fld>
            <a:endParaRPr lang="da-DK"/>
          </a:p>
        </p:txBody>
      </p:sp>
    </p:spTree>
    <p:extLst>
      <p:ext uri="{BB962C8B-B14F-4D97-AF65-F5344CB8AC3E}">
        <p14:creationId xmlns:p14="http://schemas.microsoft.com/office/powerpoint/2010/main" val="203959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6</a:t>
            </a:fld>
            <a:endParaRPr lang="da-DK"/>
          </a:p>
        </p:txBody>
      </p:sp>
    </p:spTree>
    <p:extLst>
      <p:ext uri="{BB962C8B-B14F-4D97-AF65-F5344CB8AC3E}">
        <p14:creationId xmlns:p14="http://schemas.microsoft.com/office/powerpoint/2010/main" val="55515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7</a:t>
            </a:fld>
            <a:endParaRPr lang="da-DK"/>
          </a:p>
        </p:txBody>
      </p:sp>
    </p:spTree>
    <p:extLst>
      <p:ext uri="{BB962C8B-B14F-4D97-AF65-F5344CB8AC3E}">
        <p14:creationId xmlns:p14="http://schemas.microsoft.com/office/powerpoint/2010/main" val="153336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rgbClr val="FF0000"/>
                </a:solidFill>
              </a:rPr>
              <a:t>Bør slettes,</a:t>
            </a:r>
            <a:r>
              <a:rPr lang="da-DK" baseline="0" dirty="0" smtClean="0">
                <a:solidFill>
                  <a:srgbClr val="FF0000"/>
                </a:solidFill>
              </a:rPr>
              <a:t> fremgår det samme som slide 9</a:t>
            </a:r>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01225C6F-CAB1-44A9-9486-93317F092744}" type="slidenum">
              <a:rPr lang="da-DK" smtClean="0"/>
              <a:t>12</a:t>
            </a:fld>
            <a:endParaRPr lang="da-DK"/>
          </a:p>
        </p:txBody>
      </p:sp>
    </p:spTree>
    <p:extLst>
      <p:ext uri="{BB962C8B-B14F-4D97-AF65-F5344CB8AC3E}">
        <p14:creationId xmlns:p14="http://schemas.microsoft.com/office/powerpoint/2010/main" val="301975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Obs – denne er for alle sager og</a:t>
            </a:r>
            <a:r>
              <a:rPr lang="da-DK" baseline="0" dirty="0" smtClean="0"/>
              <a:t> ikke opdelt for sager uden ATP (Ulykkesager)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13</a:t>
            </a:fld>
            <a:endParaRPr lang="da-DK"/>
          </a:p>
        </p:txBody>
      </p:sp>
    </p:spTree>
    <p:extLst>
      <p:ext uri="{BB962C8B-B14F-4D97-AF65-F5344CB8AC3E}">
        <p14:creationId xmlns:p14="http://schemas.microsoft.com/office/powerpoint/2010/main" val="239862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Obs – denne er for alle sager</a:t>
            </a:r>
            <a:endParaRPr lang="da-DK" dirty="0"/>
          </a:p>
        </p:txBody>
      </p:sp>
      <p:sp>
        <p:nvSpPr>
          <p:cNvPr id="4" name="Pladsholder til slidenummer 3"/>
          <p:cNvSpPr>
            <a:spLocks noGrp="1"/>
          </p:cNvSpPr>
          <p:nvPr>
            <p:ph type="sldNum" sz="quarter" idx="10"/>
          </p:nvPr>
        </p:nvSpPr>
        <p:spPr/>
        <p:txBody>
          <a:bodyPr/>
          <a:lstStyle/>
          <a:p>
            <a:fld id="{01225C6F-CAB1-44A9-9486-93317F092744}" type="slidenum">
              <a:rPr lang="da-DK" smtClean="0"/>
              <a:t>14</a:t>
            </a:fld>
            <a:endParaRPr lang="da-DK"/>
          </a:p>
        </p:txBody>
      </p:sp>
    </p:spTree>
    <p:extLst>
      <p:ext uri="{BB962C8B-B14F-4D97-AF65-F5344CB8AC3E}">
        <p14:creationId xmlns:p14="http://schemas.microsoft.com/office/powerpoint/2010/main" val="385777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9192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40294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46172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464" y="768868"/>
            <a:ext cx="2293997" cy="390080"/>
          </a:xfrm>
          <a:prstGeom prst="rect">
            <a:avLst/>
          </a:prstGeom>
        </p:spPr>
      </p:pic>
      <p:cxnSp>
        <p:nvCxnSpPr>
          <p:cNvPr id="10" name="Lige forbindelse 9"/>
          <p:cNvCxnSpPr/>
          <p:nvPr userDrawn="1"/>
        </p:nvCxnSpPr>
        <p:spPr>
          <a:xfrm>
            <a:off x="0" y="1802217"/>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a:off x="0" y="5937794"/>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sp>
        <p:nvSpPr>
          <p:cNvPr id="15" name="Pladsholder til tekst 14"/>
          <p:cNvSpPr>
            <a:spLocks noGrp="1"/>
          </p:cNvSpPr>
          <p:nvPr>
            <p:ph type="body" sz="quarter" idx="10" hasCustomPrompt="1"/>
          </p:nvPr>
        </p:nvSpPr>
        <p:spPr>
          <a:xfrm>
            <a:off x="2635250" y="2663078"/>
            <a:ext cx="6938963" cy="671793"/>
          </a:xfrm>
          <a:prstGeom prst="rect">
            <a:avLst/>
          </a:prstGeom>
        </p:spPr>
        <p:txBody>
          <a:bodyPr>
            <a:normAutofit/>
          </a:bodyPr>
          <a:lstStyle>
            <a:lvl1pPr marL="0" indent="0" algn="ctr">
              <a:buNone/>
              <a:defRPr sz="4000">
                <a:solidFill>
                  <a:schemeClr val="accent1"/>
                </a:solidFill>
                <a:latin typeface="Verdana" panose="020B0604030504040204" pitchFamily="34" charset="0"/>
                <a:ea typeface="Verdana" panose="020B0604030504040204" pitchFamily="34" charset="0"/>
              </a:defRPr>
            </a:lvl1pPr>
            <a:lvl2pPr algn="ctr">
              <a:defRPr/>
            </a:lvl2pPr>
          </a:lstStyle>
          <a:p>
            <a:pPr lvl="0"/>
            <a:r>
              <a:rPr lang="da-DK" dirty="0" smtClean="0"/>
              <a:t>Titel</a:t>
            </a:r>
          </a:p>
        </p:txBody>
      </p:sp>
      <p:sp>
        <p:nvSpPr>
          <p:cNvPr id="17" name="Pladsholder til tekst 16"/>
          <p:cNvSpPr>
            <a:spLocks noGrp="1"/>
          </p:cNvSpPr>
          <p:nvPr>
            <p:ph type="body" sz="quarter" idx="11" hasCustomPrompt="1"/>
          </p:nvPr>
        </p:nvSpPr>
        <p:spPr>
          <a:xfrm>
            <a:off x="2635250" y="3675063"/>
            <a:ext cx="6938963" cy="1390650"/>
          </a:xfrm>
          <a:prstGeom prst="rect">
            <a:avLst/>
          </a:prstGeom>
        </p:spPr>
        <p:txBody>
          <a:bodyPr/>
          <a:lstStyle>
            <a:lvl3pPr marL="0" indent="0" algn="ctr">
              <a:buNone/>
              <a:tabLst/>
              <a:defRPr>
                <a:solidFill>
                  <a:schemeClr val="accent1"/>
                </a:solidFill>
                <a:latin typeface="Verdana" panose="020B0604030504040204" pitchFamily="34" charset="0"/>
                <a:ea typeface="Verdana" panose="020B0604030504040204" pitchFamily="34" charset="0"/>
              </a:defRPr>
            </a:lvl3pPr>
          </a:lstStyle>
          <a:p>
            <a:pPr lvl="2"/>
            <a:r>
              <a:rPr lang="da-DK" dirty="0" smtClean="0"/>
              <a:t>/ Forfatter</a:t>
            </a:r>
          </a:p>
        </p:txBody>
      </p:sp>
    </p:spTree>
    <p:extLst>
      <p:ext uri="{BB962C8B-B14F-4D97-AF65-F5344CB8AC3E}">
        <p14:creationId xmlns:p14="http://schemas.microsoft.com/office/powerpoint/2010/main" val="11122859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1973" y="6263600"/>
            <a:ext cx="1591839" cy="248818"/>
          </a:xfrm>
          <a:prstGeom prst="rect">
            <a:avLst/>
          </a:prstGeom>
        </p:spPr>
      </p:pic>
      <p:sp>
        <p:nvSpPr>
          <p:cNvPr id="12" name="Pladsholder til billede 11"/>
          <p:cNvSpPr>
            <a:spLocks noGrp="1"/>
          </p:cNvSpPr>
          <p:nvPr>
            <p:ph type="pic" sz="quarter" idx="10"/>
          </p:nvPr>
        </p:nvSpPr>
        <p:spPr>
          <a:xfrm>
            <a:off x="7855946" y="2370511"/>
            <a:ext cx="3205162" cy="3084513"/>
          </a:xfrm>
        </p:spPr>
        <p:txBody>
          <a:bodyPr/>
          <a:lstStyle>
            <a:lvl1pPr>
              <a:defRPr>
                <a:latin typeface="Verdana" panose="020B0604030504040204" pitchFamily="34" charset="0"/>
                <a:ea typeface="Verdana" panose="020B0604030504040204" pitchFamily="34" charset="0"/>
              </a:defRPr>
            </a:lvl1pPr>
          </a:lstStyle>
          <a:p>
            <a:endParaRPr lang="da-DK" dirty="0"/>
          </a:p>
        </p:txBody>
      </p:sp>
      <p:sp>
        <p:nvSpPr>
          <p:cNvPr id="3" name="Tekstboks 1"/>
          <p:cNvSpPr txBox="1"/>
          <p:nvPr userDrawn="1"/>
        </p:nvSpPr>
        <p:spPr>
          <a:xfrm>
            <a:off x="7855946" y="44067"/>
            <a:ext cx="2812055" cy="369332"/>
          </a:xfrm>
          <a:prstGeom prst="rect">
            <a:avLst/>
          </a:prstGeom>
          <a:noFill/>
        </p:spPr>
        <p:txBody>
          <a:bodyPr wrap="square" rtlCol="0">
            <a:spAutoFit/>
          </a:bodyPr>
          <a:lstStyle/>
          <a:p>
            <a:endParaRPr lang="da-DK" dirty="0"/>
          </a:p>
        </p:txBody>
      </p:sp>
      <p:cxnSp>
        <p:nvCxnSpPr>
          <p:cNvPr id="5" name="Lige forbindelse 4"/>
          <p:cNvCxnSpPr/>
          <p:nvPr userDrawn="1"/>
        </p:nvCxnSpPr>
        <p:spPr>
          <a:xfrm>
            <a:off x="0" y="1802217"/>
            <a:ext cx="12192000" cy="0"/>
          </a:xfrm>
          <a:prstGeom prst="line">
            <a:avLst/>
          </a:prstGeom>
          <a:ln w="15875">
            <a:solidFill>
              <a:srgbClr val="5F7B8A"/>
            </a:solidFill>
          </a:ln>
        </p:spPr>
        <p:style>
          <a:lnRef idx="1">
            <a:schemeClr val="accent1"/>
          </a:lnRef>
          <a:fillRef idx="0">
            <a:schemeClr val="accent1"/>
          </a:fillRef>
          <a:effectRef idx="0">
            <a:schemeClr val="accent1"/>
          </a:effectRef>
          <a:fontRef idx="minor">
            <a:schemeClr val="tx1"/>
          </a:fontRef>
        </p:style>
      </p:cxnSp>
      <p:sp>
        <p:nvSpPr>
          <p:cNvPr id="8" name="Pladsholder til tekst 7"/>
          <p:cNvSpPr>
            <a:spLocks noGrp="1"/>
          </p:cNvSpPr>
          <p:nvPr>
            <p:ph type="body" sz="quarter" idx="11" hasCustomPrompt="1"/>
          </p:nvPr>
        </p:nvSpPr>
        <p:spPr>
          <a:xfrm>
            <a:off x="1188720" y="2370511"/>
            <a:ext cx="5723068" cy="3084513"/>
          </a:xfrm>
        </p:spPr>
        <p:txBody>
          <a:bodyPr>
            <a:normAutofit/>
          </a:bodyPr>
          <a:lstStyle>
            <a:lvl1pPr marL="0" indent="0" algn="l">
              <a:lnSpc>
                <a:spcPct val="100000"/>
              </a:lnSpc>
              <a:buFont typeface="Arial" panose="020B0604020202020204" pitchFamily="34" charset="0"/>
              <a:buNone/>
              <a:defRPr sz="2400" i="0" baseline="0">
                <a:solidFill>
                  <a:schemeClr val="accent1"/>
                </a:solidFill>
                <a:latin typeface="Verdana" panose="020B0604030504040204" pitchFamily="34" charset="0"/>
                <a:ea typeface="Verdana" panose="020B0604030504040204" pitchFamily="34" charset="0"/>
              </a:defRPr>
            </a:lvl1pPr>
            <a:lvl2pPr marL="457200" indent="0">
              <a:buNone/>
              <a:defRPr/>
            </a:lvl2pPr>
          </a:lstStyle>
          <a:p>
            <a:pPr lvl="0"/>
            <a:r>
              <a:rPr lang="da-DK" i="0" dirty="0" smtClean="0"/>
              <a:t>Indsæt tekst</a:t>
            </a:r>
            <a:endParaRPr lang="da-DK" dirty="0"/>
          </a:p>
        </p:txBody>
      </p:sp>
      <p:sp>
        <p:nvSpPr>
          <p:cNvPr id="10" name="Pladsholder til tekst 9"/>
          <p:cNvSpPr>
            <a:spLocks noGrp="1"/>
          </p:cNvSpPr>
          <p:nvPr>
            <p:ph type="body" sz="quarter" idx="12" hasCustomPrompt="1"/>
          </p:nvPr>
        </p:nvSpPr>
        <p:spPr>
          <a:xfrm>
            <a:off x="1189037" y="792163"/>
            <a:ext cx="6448892" cy="623887"/>
          </a:xfrm>
        </p:spPr>
        <p:txBody>
          <a:bodyPr>
            <a:noAutofit/>
          </a:bodyPr>
          <a:lstStyle>
            <a:lvl1pPr algn="l">
              <a:defRPr sz="3500">
                <a:solidFill>
                  <a:schemeClr val="accent1"/>
                </a:solidFill>
                <a:latin typeface="Verdana" panose="020B0604030504040204" pitchFamily="34" charset="0"/>
                <a:ea typeface="Verdana" panose="020B0604030504040204" pitchFamily="34" charset="0"/>
              </a:defRPr>
            </a:lvl1pPr>
          </a:lstStyle>
          <a:p>
            <a:pPr lvl="0"/>
            <a:r>
              <a:rPr lang="da-DK" dirty="0" smtClean="0"/>
              <a:t>Overskrift</a:t>
            </a:r>
            <a:endParaRPr lang="da-DK" dirty="0"/>
          </a:p>
        </p:txBody>
      </p:sp>
    </p:spTree>
    <p:extLst>
      <p:ext uri="{BB962C8B-B14F-4D97-AF65-F5344CB8AC3E}">
        <p14:creationId xmlns:p14="http://schemas.microsoft.com/office/powerpoint/2010/main" val="1947367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169477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55785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90903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0641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75679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00758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238496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AF44E3B-31E8-4CEB-BA70-205A360745C1}" type="slidenum">
              <a:rPr lang="da-DK" smtClean="0"/>
              <a:t>‹nr.›</a:t>
            </a:fld>
            <a:endParaRPr lang="da-DK"/>
          </a:p>
        </p:txBody>
      </p:sp>
    </p:spTree>
    <p:extLst>
      <p:ext uri="{BB962C8B-B14F-4D97-AF65-F5344CB8AC3E}">
        <p14:creationId xmlns:p14="http://schemas.microsoft.com/office/powerpoint/2010/main" val="3741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44E3B-31E8-4CEB-BA70-205A360745C1}" type="slidenum">
              <a:rPr lang="da-DK" smtClean="0"/>
              <a:t>‹nr.›</a:t>
            </a:fld>
            <a:endParaRPr lang="da-DK"/>
          </a:p>
        </p:txBody>
      </p:sp>
    </p:spTree>
    <p:extLst>
      <p:ext uri="{BB962C8B-B14F-4D97-AF65-F5344CB8AC3E}">
        <p14:creationId xmlns:p14="http://schemas.microsoft.com/office/powerpoint/2010/main" val="11586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ast.dk/tal-og-statistik-app/"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statistik@ast.dk" TargetMode="External"/><Relationship Id="rId4" Type="http://schemas.openxmlformats.org/officeDocument/2006/relationships/hyperlink" Target="https://ast.dk/nyhede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Autofit/>
          </a:bodyPr>
          <a:lstStyle/>
          <a:p>
            <a:r>
              <a:rPr lang="da-DK" sz="3200" b="1" dirty="0" smtClean="0">
                <a:solidFill>
                  <a:srgbClr val="597786"/>
                </a:solidFill>
              </a:rPr>
              <a:t>Tal fra Ankestyrelsen</a:t>
            </a:r>
          </a:p>
          <a:p>
            <a:r>
              <a:rPr lang="da-DK" sz="1800" dirty="0" smtClean="0">
                <a:solidFill>
                  <a:srgbClr val="597786"/>
                </a:solidFill>
              </a:rPr>
              <a:t>Arbejdsskadesager</a:t>
            </a:r>
            <a:endParaRPr lang="da-DK" sz="1800" dirty="0">
              <a:solidFill>
                <a:srgbClr val="597786"/>
              </a:solidFill>
            </a:endParaRPr>
          </a:p>
        </p:txBody>
      </p:sp>
      <p:sp>
        <p:nvSpPr>
          <p:cNvPr id="3" name="Pladsholder til tekst 2"/>
          <p:cNvSpPr>
            <a:spLocks noGrp="1"/>
          </p:cNvSpPr>
          <p:nvPr>
            <p:ph type="body" sz="quarter" idx="11"/>
          </p:nvPr>
        </p:nvSpPr>
        <p:spPr>
          <a:xfrm>
            <a:off x="5253037" y="5924487"/>
            <a:ext cx="6938963" cy="679513"/>
          </a:xfrm>
        </p:spPr>
        <p:txBody>
          <a:bodyPr>
            <a:normAutofit/>
          </a:bodyPr>
          <a:lstStyle/>
          <a:p>
            <a:pPr marL="0" indent="0" algn="r">
              <a:lnSpc>
                <a:spcPct val="100000"/>
              </a:lnSpc>
              <a:buNone/>
            </a:pPr>
            <a:r>
              <a:rPr lang="da-DK" sz="1400" dirty="0" err="1" smtClean="0">
                <a:solidFill>
                  <a:srgbClr val="597786"/>
                </a:solidFill>
                <a:latin typeface="Verdana" panose="020B0604030504040204" pitchFamily="34" charset="0"/>
                <a:ea typeface="Verdana" panose="020B0604030504040204" pitchFamily="34" charset="0"/>
              </a:rPr>
              <a:t>Webinar</a:t>
            </a:r>
            <a:r>
              <a:rPr lang="da-DK" sz="1400" dirty="0" smtClean="0">
                <a:solidFill>
                  <a:srgbClr val="597786"/>
                </a:solidFill>
                <a:latin typeface="Verdana" panose="020B0604030504040204" pitchFamily="34" charset="0"/>
                <a:ea typeface="Verdana" panose="020B0604030504040204" pitchFamily="34" charset="0"/>
              </a:rPr>
              <a:t> den 23. april 2024</a:t>
            </a:r>
          </a:p>
          <a:p>
            <a:pPr marL="0" indent="0" algn="r">
              <a:lnSpc>
                <a:spcPct val="100000"/>
              </a:lnSpc>
              <a:buNone/>
            </a:pPr>
            <a:r>
              <a:rPr lang="da-DK" sz="1400" dirty="0" smtClean="0">
                <a:solidFill>
                  <a:srgbClr val="597786"/>
                </a:solidFill>
                <a:latin typeface="Verdana" panose="020B0604030504040204" pitchFamily="34" charset="0"/>
                <a:ea typeface="Verdana" panose="020B0604030504040204" pitchFamily="34" charset="0"/>
              </a:rPr>
              <a:t>Souschef Camilla Hvidberg Marcussen</a:t>
            </a:r>
          </a:p>
        </p:txBody>
      </p:sp>
    </p:spTree>
    <p:extLst>
      <p:ext uri="{BB962C8B-B14F-4D97-AF65-F5344CB8AC3E}">
        <p14:creationId xmlns:p14="http://schemas.microsoft.com/office/powerpoint/2010/main" val="209495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a:graphicFrameLocks/>
          </p:cNvGraphicFramePr>
          <p:nvPr>
            <p:extLst>
              <p:ext uri="{D42A27DB-BD31-4B8C-83A1-F6EECF244321}">
                <p14:modId xmlns:p14="http://schemas.microsoft.com/office/powerpoint/2010/main" val="3684849648"/>
              </p:ext>
            </p:extLst>
          </p:nvPr>
        </p:nvGraphicFramePr>
        <p:xfrm>
          <a:off x="0" y="2657476"/>
          <a:ext cx="6657975" cy="3706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Diagram 20"/>
          <p:cNvGraphicFramePr>
            <a:graphicFrameLocks/>
          </p:cNvGraphicFramePr>
          <p:nvPr>
            <p:extLst>
              <p:ext uri="{D42A27DB-BD31-4B8C-83A1-F6EECF244321}">
                <p14:modId xmlns:p14="http://schemas.microsoft.com/office/powerpoint/2010/main" val="3646067573"/>
              </p:ext>
            </p:extLst>
          </p:nvPr>
        </p:nvGraphicFramePr>
        <p:xfrm>
          <a:off x="6440707" y="2657476"/>
          <a:ext cx="5579843" cy="3706312"/>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tekst 3"/>
          <p:cNvSpPr>
            <a:spLocks noGrp="1"/>
          </p:cNvSpPr>
          <p:nvPr>
            <p:ph type="body" sz="quarter" idx="12"/>
          </p:nvPr>
        </p:nvSpPr>
        <p:spPr>
          <a:xfrm>
            <a:off x="1078200" y="358054"/>
            <a:ext cx="10942349" cy="623887"/>
          </a:xfrm>
        </p:spPr>
        <p:txBody>
          <a:bodyPr/>
          <a:lstStyle/>
          <a:p>
            <a:pPr marL="0" indent="0">
              <a:buNone/>
            </a:pPr>
            <a:r>
              <a:rPr lang="da-DK" dirty="0" smtClean="0">
                <a:solidFill>
                  <a:srgbClr val="597786"/>
                </a:solidFill>
              </a:rPr>
              <a:t>Omgjorte sager fordelt på klagetyper for ulykke- og erhvervssygdom</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cxnSp>
        <p:nvCxnSpPr>
          <p:cNvPr id="3" name="Lige forbindelse 2"/>
          <p:cNvCxnSpPr>
            <a:endCxn id="18" idx="1"/>
          </p:cNvCxnSpPr>
          <p:nvPr/>
        </p:nvCxnSpPr>
        <p:spPr>
          <a:xfrm flipV="1">
            <a:off x="8598120" y="3225004"/>
            <a:ext cx="0" cy="2779096"/>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8598120" y="3071115"/>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17%</a:t>
            </a: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cxnSp>
        <p:nvCxnSpPr>
          <p:cNvPr id="13" name="Lige forbindelse 12"/>
          <p:cNvCxnSpPr/>
          <p:nvPr/>
        </p:nvCxnSpPr>
        <p:spPr>
          <a:xfrm flipH="1" flipV="1">
            <a:off x="4056334" y="3101937"/>
            <a:ext cx="10159" cy="2902163"/>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4" name="Tekstfelt 13"/>
          <p:cNvSpPr txBox="1"/>
          <p:nvPr/>
        </p:nvSpPr>
        <p:spPr>
          <a:xfrm>
            <a:off x="4054510" y="2996783"/>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34 %</a:t>
            </a:r>
          </a:p>
        </p:txBody>
      </p:sp>
      <p:sp>
        <p:nvSpPr>
          <p:cNvPr id="12" name="Tekstfelt 11"/>
          <p:cNvSpPr txBox="1"/>
          <p:nvPr/>
        </p:nvSpPr>
        <p:spPr>
          <a:xfrm>
            <a:off x="7812520"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15" name="Tekstfelt 14"/>
          <p:cNvSpPr txBox="1"/>
          <p:nvPr/>
        </p:nvSpPr>
        <p:spPr>
          <a:xfrm>
            <a:off x="1598179" y="18634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spTree>
    <p:extLst>
      <p:ext uri="{BB962C8B-B14F-4D97-AF65-F5344CB8AC3E}">
        <p14:creationId xmlns:p14="http://schemas.microsoft.com/office/powerpoint/2010/main" val="1441797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078200" y="358054"/>
            <a:ext cx="9605841" cy="623887"/>
          </a:xfrm>
        </p:spPr>
        <p:txBody>
          <a:bodyPr/>
          <a:lstStyle/>
          <a:p>
            <a:pPr marL="0" indent="0">
              <a:buNone/>
            </a:pPr>
            <a:r>
              <a:rPr lang="da-DK" dirty="0" smtClean="0">
                <a:solidFill>
                  <a:srgbClr val="597786"/>
                </a:solidFill>
              </a:rPr>
              <a:t>Omgjorte sager fordelt på sags-emner og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7" name="Tekstfelt 16"/>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graphicFrame>
        <p:nvGraphicFramePr>
          <p:cNvPr id="6" name="Diagram 5"/>
          <p:cNvGraphicFramePr>
            <a:graphicFrameLocks/>
          </p:cNvGraphicFramePr>
          <p:nvPr>
            <p:extLst>
              <p:ext uri="{D42A27DB-BD31-4B8C-83A1-F6EECF244321}">
                <p14:modId xmlns:p14="http://schemas.microsoft.com/office/powerpoint/2010/main" val="3654059990"/>
              </p:ext>
            </p:extLst>
          </p:nvPr>
        </p:nvGraphicFramePr>
        <p:xfrm>
          <a:off x="971550" y="1982709"/>
          <a:ext cx="7640822" cy="4475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5"/>
          <p:cNvSpPr txBox="1"/>
          <p:nvPr/>
        </p:nvSpPr>
        <p:spPr>
          <a:xfrm>
            <a:off x="7827141" y="1877893"/>
            <a:ext cx="4194065" cy="3046988"/>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600" dirty="0" smtClean="0"/>
              <a:t>Figuren viser kun de omgjorte sager – dvs. hjemvist, ændrede eller ophævede sager fordelt </a:t>
            </a:r>
            <a:r>
              <a:rPr lang="da-DK" sz="1600" smtClean="0"/>
              <a:t>på klagetyper. </a:t>
            </a:r>
            <a:endParaRPr lang="da-DK" sz="1600" dirty="0" smtClean="0"/>
          </a:p>
          <a:p>
            <a:r>
              <a:rPr lang="da-DK" sz="1600" dirty="0" smtClean="0"/>
              <a:t>I sager, hvor ulykkesforsikringsselskab var klager, blev der i 2023 omgjort 1.036 sager ud af 2.160 afgjorte sager. I sager, hvor tilskadekomne var klager, blev 1.028 omgjort ud af 5.004 afgjorte sager. </a:t>
            </a:r>
          </a:p>
          <a:p>
            <a:r>
              <a:rPr lang="da-DK" sz="1600" dirty="0"/>
              <a:t>ATP og selvforsikrede er de to mindste grupper med tilsammen </a:t>
            </a:r>
            <a:r>
              <a:rPr lang="da-DK" sz="1600" dirty="0" smtClean="0"/>
              <a:t>127 omgjorte </a:t>
            </a:r>
            <a:r>
              <a:rPr lang="da-DK" sz="1600" dirty="0"/>
              <a:t>sager </a:t>
            </a:r>
            <a:r>
              <a:rPr lang="da-DK" sz="1600" dirty="0" smtClean="0"/>
              <a:t>i </a:t>
            </a:r>
            <a:r>
              <a:rPr lang="da-DK" sz="1600" dirty="0"/>
              <a:t>2023. </a:t>
            </a:r>
          </a:p>
          <a:p>
            <a:r>
              <a:rPr lang="da-DK" sz="1600" dirty="0" smtClean="0"/>
              <a:t>Sager </a:t>
            </a:r>
            <a:r>
              <a:rPr lang="da-DK" sz="1600" dirty="0"/>
              <a:t>uden registrering af klagere er ikke medtaget i figuren</a:t>
            </a:r>
            <a:r>
              <a:rPr lang="da-DK" sz="1600" dirty="0" smtClean="0"/>
              <a:t>.</a:t>
            </a:r>
            <a:endParaRPr lang="da-DK" sz="1600" dirty="0"/>
          </a:p>
        </p:txBody>
      </p:sp>
    </p:spTree>
    <p:extLst>
      <p:ext uri="{BB962C8B-B14F-4D97-AF65-F5344CB8AC3E}">
        <p14:creationId xmlns:p14="http://schemas.microsoft.com/office/powerpoint/2010/main" val="97757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078200" y="358054"/>
            <a:ext cx="9460033" cy="623887"/>
          </a:xfrm>
        </p:spPr>
        <p:txBody>
          <a:bodyPr/>
          <a:lstStyle/>
          <a:p>
            <a:pPr marL="0" indent="0">
              <a:buNone/>
            </a:pPr>
            <a:r>
              <a:rPr lang="da-DK" dirty="0" smtClean="0">
                <a:solidFill>
                  <a:srgbClr val="597786"/>
                </a:solidFill>
              </a:rPr>
              <a:t>Omgørelsesprocent vedr. ulykke og erhvervssygdom fordelt på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1" name="Tekstfelt 10"/>
          <p:cNvSpPr txBox="1"/>
          <p:nvPr/>
        </p:nvSpPr>
        <p:spPr>
          <a:xfrm>
            <a:off x="1130083" y="1872955"/>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13" name="Diagram 12"/>
          <p:cNvGraphicFramePr>
            <a:graphicFrameLocks/>
          </p:cNvGraphicFramePr>
          <p:nvPr>
            <p:extLst>
              <p:ext uri="{D42A27DB-BD31-4B8C-83A1-F6EECF244321}">
                <p14:modId xmlns:p14="http://schemas.microsoft.com/office/powerpoint/2010/main" val="3526975628"/>
              </p:ext>
            </p:extLst>
          </p:nvPr>
        </p:nvGraphicFramePr>
        <p:xfrm>
          <a:off x="6422065" y="2419350"/>
          <a:ext cx="5682417" cy="4180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 13"/>
          <p:cNvGraphicFramePr>
            <a:graphicFrameLocks/>
          </p:cNvGraphicFramePr>
          <p:nvPr>
            <p:extLst>
              <p:ext uri="{D42A27DB-BD31-4B8C-83A1-F6EECF244321}">
                <p14:modId xmlns:p14="http://schemas.microsoft.com/office/powerpoint/2010/main" val="1053052143"/>
              </p:ext>
            </p:extLst>
          </p:nvPr>
        </p:nvGraphicFramePr>
        <p:xfrm>
          <a:off x="180974" y="2578519"/>
          <a:ext cx="6648451" cy="38793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felt 8"/>
          <p:cNvSpPr txBox="1"/>
          <p:nvPr/>
        </p:nvSpPr>
        <p:spPr>
          <a:xfrm>
            <a:off x="8298295"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Tree>
    <p:extLst>
      <p:ext uri="{BB962C8B-B14F-4D97-AF65-F5344CB8AC3E}">
        <p14:creationId xmlns:p14="http://schemas.microsoft.com/office/powerpoint/2010/main" val="389825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irkulær pil 29"/>
          <p:cNvSpPr/>
          <p:nvPr/>
        </p:nvSpPr>
        <p:spPr>
          <a:xfrm rot="214659">
            <a:off x="6183569" y="2799852"/>
            <a:ext cx="2507636" cy="1545594"/>
          </a:xfrm>
          <a:prstGeom prst="circularArrow">
            <a:avLst>
              <a:gd name="adj1" fmla="val 2192"/>
              <a:gd name="adj2" fmla="val 736367"/>
              <a:gd name="adj3" fmla="val 20425339"/>
              <a:gd name="adj4" fmla="val 10800000"/>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Pladsholder til tekst 1"/>
          <p:cNvSpPr>
            <a:spLocks noGrp="1"/>
          </p:cNvSpPr>
          <p:nvPr>
            <p:ph type="body" sz="quarter" idx="12"/>
          </p:nvPr>
        </p:nvSpPr>
        <p:spPr>
          <a:xfrm>
            <a:off x="1189036" y="359850"/>
            <a:ext cx="10698164" cy="623887"/>
          </a:xfrm>
        </p:spPr>
        <p:txBody>
          <a:bodyPr/>
          <a:lstStyle/>
          <a:p>
            <a:pPr marL="0" indent="0">
              <a:buNone/>
            </a:pPr>
            <a:r>
              <a:rPr lang="da-DK" dirty="0" smtClean="0">
                <a:solidFill>
                  <a:srgbClr val="597786"/>
                </a:solidFill>
              </a:rPr>
              <a:t>Afgørelser om anerkendelse af ulykker fordelt på udfald og klagetyper</a:t>
            </a:r>
          </a:p>
          <a:p>
            <a:pPr marL="0" indent="0">
              <a:buNone/>
            </a:pPr>
            <a:r>
              <a:rPr lang="da-DK" sz="1800" i="1" dirty="0">
                <a:solidFill>
                  <a:srgbClr val="597786"/>
                </a:solidFill>
              </a:rPr>
              <a:t>Afgjorte sager 2023 indkommet efter 1. januar 2022</a:t>
            </a:r>
          </a:p>
          <a:p>
            <a:pPr marL="0" indent="0">
              <a:buNone/>
            </a:pPr>
            <a:endParaRPr lang="da-DK" dirty="0">
              <a:solidFill>
                <a:srgbClr val="597786"/>
              </a:solidFill>
            </a:endParaRPr>
          </a:p>
        </p:txBody>
      </p:sp>
      <p:sp>
        <p:nvSpPr>
          <p:cNvPr id="28" name="Tekstfelt 27"/>
          <p:cNvSpPr txBox="1"/>
          <p:nvPr/>
        </p:nvSpPr>
        <p:spPr>
          <a:xfrm>
            <a:off x="7870834" y="3394240"/>
            <a:ext cx="3807523" cy="584775"/>
          </a:xfrm>
          <a:prstGeom prst="rect">
            <a:avLst/>
          </a:prstGeom>
          <a:noFill/>
        </p:spPr>
        <p:txBody>
          <a:bodyPr wrap="square" rtlCol="0">
            <a:spAutoFit/>
          </a:bodyPr>
          <a:lstStyle/>
          <a:p>
            <a:pPr algn="ctr"/>
            <a:r>
              <a:rPr lang="da-DK" sz="1600" b="1" dirty="0" smtClean="0">
                <a:solidFill>
                  <a:srgbClr val="597786"/>
                </a:solidFill>
              </a:rPr>
              <a:t>43 % afslag på anerkendelse</a:t>
            </a:r>
          </a:p>
          <a:p>
            <a:pPr algn="ctr"/>
            <a:r>
              <a:rPr lang="da-DK" sz="1600" b="1" dirty="0" smtClean="0">
                <a:solidFill>
                  <a:srgbClr val="597786"/>
                </a:solidFill>
              </a:rPr>
              <a:t>56 % anerkendelse med ændret indhold</a:t>
            </a:r>
            <a:endParaRPr lang="da-DK" sz="1600" b="1" dirty="0">
              <a:solidFill>
                <a:srgbClr val="597786"/>
              </a:solidFill>
            </a:endParaRPr>
          </a:p>
        </p:txBody>
      </p:sp>
      <p:sp>
        <p:nvSpPr>
          <p:cNvPr id="13" name="Rektangel 12"/>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8" name="Tekstfelt 17"/>
          <p:cNvSpPr txBox="1"/>
          <p:nvPr/>
        </p:nvSpPr>
        <p:spPr>
          <a:xfrm>
            <a:off x="7975968" y="2142454"/>
            <a:ext cx="3807523" cy="830997"/>
          </a:xfrm>
          <a:prstGeom prst="rect">
            <a:avLst/>
          </a:prstGeom>
          <a:noFill/>
        </p:spPr>
        <p:txBody>
          <a:bodyPr wrap="square" rtlCol="0">
            <a:spAutoFit/>
          </a:bodyPr>
          <a:lstStyle/>
          <a:p>
            <a:pPr algn="ctr"/>
            <a:r>
              <a:rPr lang="da-DK" sz="1600" b="1" dirty="0" smtClean="0">
                <a:solidFill>
                  <a:srgbClr val="597786"/>
                </a:solidFill>
              </a:rPr>
              <a:t>13 % afslag på anerkendelse</a:t>
            </a:r>
          </a:p>
          <a:p>
            <a:pPr algn="ctr"/>
            <a:r>
              <a:rPr lang="da-DK" sz="1600" b="1" dirty="0" smtClean="0">
                <a:solidFill>
                  <a:srgbClr val="597786"/>
                </a:solidFill>
              </a:rPr>
              <a:t>56 % anerkendelse</a:t>
            </a:r>
          </a:p>
          <a:p>
            <a:pPr algn="ctr"/>
            <a:r>
              <a:rPr lang="da-DK" sz="1600" b="1" dirty="0" smtClean="0">
                <a:solidFill>
                  <a:srgbClr val="597786"/>
                </a:solidFill>
              </a:rPr>
              <a:t>31 % anerkendelse med ændret indhold</a:t>
            </a:r>
            <a:endParaRPr lang="da-DK" sz="1600" b="1" dirty="0">
              <a:solidFill>
                <a:srgbClr val="597786"/>
              </a:solidFill>
            </a:endParaRPr>
          </a:p>
        </p:txBody>
      </p:sp>
      <p:sp>
        <p:nvSpPr>
          <p:cNvPr id="3" name="Rektangel 2"/>
          <p:cNvSpPr/>
          <p:nvPr/>
        </p:nvSpPr>
        <p:spPr>
          <a:xfrm>
            <a:off x="3573344" y="6060657"/>
            <a:ext cx="8594981" cy="769441"/>
          </a:xfrm>
          <a:prstGeom prst="rect">
            <a:avLst/>
          </a:prstGeom>
          <a:solidFill>
            <a:srgbClr val="99C0C6"/>
          </a:solidFill>
          <a:ln>
            <a:solidFill>
              <a:schemeClr val="tx1"/>
            </a:solidFill>
          </a:ln>
        </p:spPr>
        <p:txBody>
          <a:bodyPr wrap="square">
            <a:spAutoFit/>
          </a:bodyPr>
          <a:lstStyle/>
          <a:p>
            <a:r>
              <a:rPr lang="da-DK" sz="1100" dirty="0" smtClean="0"/>
              <a:t>Ankestyrelsens registreringspraksis </a:t>
            </a:r>
            <a:r>
              <a:rPr lang="da-DK" sz="1100" dirty="0"/>
              <a:t>er ændret pr. 1. januar 2023, hvorefter en sag registreres som en ændring, også hvis Ankestyrelsen ændrer en (mindre) del af afgørelsen. Det har navnlig betydning for sager om anerkendelse af ulykker, hvor Ankestyrelsen er enig i, at der skal anerkendes en arbejdsskade, men ændrer den anerkendte arbejdsskades indhold/omfang. En sådan sag registreres fra 1. januar 2023 som en ændring, men er tidligere registreret som en stadfæstelse. Det påvirker – alt andet lige - ændrings-/omgørelsesprocenten i stigende retning.</a:t>
            </a:r>
            <a:endParaRPr lang="da-DK" sz="1000" dirty="0"/>
          </a:p>
        </p:txBody>
      </p:sp>
      <p:sp>
        <p:nvSpPr>
          <p:cNvPr id="19" name="Tekstfelt 18"/>
          <p:cNvSpPr txBox="1"/>
          <p:nvPr/>
        </p:nvSpPr>
        <p:spPr>
          <a:xfrm>
            <a:off x="7734792" y="4214882"/>
            <a:ext cx="3807523" cy="584775"/>
          </a:xfrm>
          <a:prstGeom prst="rect">
            <a:avLst/>
          </a:prstGeom>
          <a:noFill/>
        </p:spPr>
        <p:txBody>
          <a:bodyPr wrap="square" rtlCol="0">
            <a:spAutoFit/>
          </a:bodyPr>
          <a:lstStyle/>
          <a:p>
            <a:pPr algn="ctr"/>
            <a:r>
              <a:rPr lang="da-DK" sz="1600" b="1" dirty="0" smtClean="0">
                <a:solidFill>
                  <a:srgbClr val="597786"/>
                </a:solidFill>
              </a:rPr>
              <a:t>83 % afslag på anerkendelse</a:t>
            </a:r>
          </a:p>
          <a:p>
            <a:pPr algn="ctr"/>
            <a:r>
              <a:rPr lang="da-DK" sz="1600" b="1" dirty="0" smtClean="0">
                <a:solidFill>
                  <a:srgbClr val="597786"/>
                </a:solidFill>
              </a:rPr>
              <a:t>17 % anerkendelse med ændret indhold</a:t>
            </a:r>
            <a:endParaRPr lang="da-DK" sz="1600" b="1" dirty="0">
              <a:solidFill>
                <a:srgbClr val="597786"/>
              </a:solidFill>
            </a:endParaRPr>
          </a:p>
        </p:txBody>
      </p:sp>
      <p:sp>
        <p:nvSpPr>
          <p:cNvPr id="32" name="Cirkulær pil 31"/>
          <p:cNvSpPr/>
          <p:nvPr/>
        </p:nvSpPr>
        <p:spPr>
          <a:xfrm flipV="1">
            <a:off x="6279163" y="3933559"/>
            <a:ext cx="2239593" cy="1270259"/>
          </a:xfrm>
          <a:prstGeom prst="circularArrow">
            <a:avLst>
              <a:gd name="adj1" fmla="val 2192"/>
              <a:gd name="adj2" fmla="val 736367"/>
              <a:gd name="adj3" fmla="val 20425339"/>
              <a:gd name="adj4" fmla="val 10642281"/>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0" name="Cirkulær pil 19"/>
          <p:cNvSpPr/>
          <p:nvPr/>
        </p:nvSpPr>
        <p:spPr>
          <a:xfrm rot="214659">
            <a:off x="6183568" y="1727029"/>
            <a:ext cx="2507636" cy="1545594"/>
          </a:xfrm>
          <a:prstGeom prst="circularArrow">
            <a:avLst>
              <a:gd name="adj1" fmla="val 2192"/>
              <a:gd name="adj2" fmla="val 736367"/>
              <a:gd name="adj3" fmla="val 20425339"/>
              <a:gd name="adj4" fmla="val 10800000"/>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2" name="Tekstfelt 21"/>
          <p:cNvSpPr txBox="1"/>
          <p:nvPr/>
        </p:nvSpPr>
        <p:spPr>
          <a:xfrm>
            <a:off x="78509" y="1755705"/>
            <a:ext cx="1967345" cy="369332"/>
          </a:xfrm>
          <a:prstGeom prst="rect">
            <a:avLst/>
          </a:prstGeom>
          <a:noFill/>
        </p:spPr>
        <p:txBody>
          <a:bodyPr wrap="square" rtlCol="0">
            <a:spAutoFit/>
          </a:bodyPr>
          <a:lstStyle/>
          <a:p>
            <a:r>
              <a:rPr lang="da-DK" b="1" dirty="0" smtClean="0"/>
              <a:t>ALLE SAGER</a:t>
            </a:r>
          </a:p>
        </p:txBody>
      </p:sp>
      <p:graphicFrame>
        <p:nvGraphicFramePr>
          <p:cNvPr id="21" name="Diagram 20"/>
          <p:cNvGraphicFramePr>
            <a:graphicFrameLocks/>
          </p:cNvGraphicFramePr>
          <p:nvPr>
            <p:extLst>
              <p:ext uri="{D42A27DB-BD31-4B8C-83A1-F6EECF244321}">
                <p14:modId xmlns:p14="http://schemas.microsoft.com/office/powerpoint/2010/main" val="497861792"/>
              </p:ext>
            </p:extLst>
          </p:nvPr>
        </p:nvGraphicFramePr>
        <p:xfrm>
          <a:off x="78508" y="1755705"/>
          <a:ext cx="8036792" cy="4174436"/>
        </p:xfrm>
        <a:graphic>
          <a:graphicData uri="http://schemas.openxmlformats.org/drawingml/2006/chart">
            <c:chart xmlns:c="http://schemas.openxmlformats.org/drawingml/2006/chart" xmlns:r="http://schemas.openxmlformats.org/officeDocument/2006/relationships" r:id="rId3"/>
          </a:graphicData>
        </a:graphic>
      </p:graphicFrame>
      <p:sp>
        <p:nvSpPr>
          <p:cNvPr id="23" name="Cirkulær pil 22"/>
          <p:cNvSpPr/>
          <p:nvPr/>
        </p:nvSpPr>
        <p:spPr>
          <a:xfrm flipV="1">
            <a:off x="6409075" y="4749634"/>
            <a:ext cx="2239593" cy="1270259"/>
          </a:xfrm>
          <a:prstGeom prst="circularArrow">
            <a:avLst>
              <a:gd name="adj1" fmla="val 2192"/>
              <a:gd name="adj2" fmla="val 736367"/>
              <a:gd name="adj3" fmla="val 20425339"/>
              <a:gd name="adj4" fmla="val 10642281"/>
              <a:gd name="adj5" fmla="val 7867"/>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4" name="Tekstfelt 23"/>
          <p:cNvSpPr txBox="1"/>
          <p:nvPr/>
        </p:nvSpPr>
        <p:spPr>
          <a:xfrm>
            <a:off x="8079677" y="5231469"/>
            <a:ext cx="3807523" cy="830997"/>
          </a:xfrm>
          <a:prstGeom prst="rect">
            <a:avLst/>
          </a:prstGeom>
          <a:noFill/>
        </p:spPr>
        <p:txBody>
          <a:bodyPr wrap="square" rtlCol="0">
            <a:spAutoFit/>
          </a:bodyPr>
          <a:lstStyle/>
          <a:p>
            <a:pPr algn="ctr"/>
            <a:r>
              <a:rPr lang="da-DK" sz="1600" b="1" dirty="0" smtClean="0">
                <a:solidFill>
                  <a:srgbClr val="597786"/>
                </a:solidFill>
              </a:rPr>
              <a:t>18 % afslag på anerkendelse</a:t>
            </a:r>
          </a:p>
          <a:p>
            <a:pPr algn="ctr"/>
            <a:r>
              <a:rPr lang="da-DK" sz="1600" b="1" dirty="0" smtClean="0">
                <a:solidFill>
                  <a:srgbClr val="597786"/>
                </a:solidFill>
              </a:rPr>
              <a:t>5 % anderkendelse</a:t>
            </a:r>
          </a:p>
          <a:p>
            <a:pPr algn="ctr"/>
            <a:r>
              <a:rPr lang="da-DK" sz="1600" b="1" dirty="0" smtClean="0">
                <a:solidFill>
                  <a:srgbClr val="597786"/>
                </a:solidFill>
              </a:rPr>
              <a:t>77 % anerkendelse med ændret indhold</a:t>
            </a:r>
            <a:endParaRPr lang="da-DK" sz="1600" b="1" dirty="0">
              <a:solidFill>
                <a:srgbClr val="597786"/>
              </a:solidFill>
            </a:endParaRPr>
          </a:p>
        </p:txBody>
      </p:sp>
    </p:spTree>
    <p:extLst>
      <p:ext uri="{BB962C8B-B14F-4D97-AF65-F5344CB8AC3E}">
        <p14:creationId xmlns:p14="http://schemas.microsoft.com/office/powerpoint/2010/main" val="422059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733635263"/>
              </p:ext>
            </p:extLst>
          </p:nvPr>
        </p:nvGraphicFramePr>
        <p:xfrm>
          <a:off x="78509" y="2030819"/>
          <a:ext cx="8582707" cy="4550734"/>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2"/>
          </p:nvPr>
        </p:nvSpPr>
        <p:spPr>
          <a:xfrm>
            <a:off x="1189036" y="359850"/>
            <a:ext cx="9783764" cy="623887"/>
          </a:xfrm>
        </p:spPr>
        <p:txBody>
          <a:bodyPr/>
          <a:lstStyle/>
          <a:p>
            <a:pPr marL="0" indent="0">
              <a:buNone/>
            </a:pPr>
            <a:r>
              <a:rPr lang="da-DK" dirty="0" smtClean="0">
                <a:solidFill>
                  <a:srgbClr val="597786"/>
                </a:solidFill>
              </a:rPr>
              <a:t>Ændrede sager om varigt mén fordelt på klagetyper</a:t>
            </a:r>
          </a:p>
          <a:p>
            <a:pPr marL="0" indent="0">
              <a:buNone/>
            </a:pPr>
            <a:r>
              <a:rPr lang="da-DK" sz="1800" i="1" dirty="0">
                <a:solidFill>
                  <a:srgbClr val="597786"/>
                </a:solidFill>
              </a:rPr>
              <a:t>Afgjorte sager 2023 indkommet efter 1. januar 2022</a:t>
            </a:r>
          </a:p>
          <a:p>
            <a:pPr marL="0" indent="0">
              <a:buNone/>
            </a:pPr>
            <a:endParaRPr lang="da-DK" dirty="0">
              <a:solidFill>
                <a:srgbClr val="597786"/>
              </a:solidFill>
            </a:endParaRPr>
          </a:p>
        </p:txBody>
      </p:sp>
      <p:sp>
        <p:nvSpPr>
          <p:cNvPr id="15" name="Opadgående pil 14"/>
          <p:cNvSpPr/>
          <p:nvPr/>
        </p:nvSpPr>
        <p:spPr>
          <a:xfrm flipV="1">
            <a:off x="0" y="3347899"/>
            <a:ext cx="575188" cy="896456"/>
          </a:xfrm>
          <a:prstGeom prst="upArrow">
            <a:avLst>
              <a:gd name="adj1" fmla="val 39744"/>
              <a:gd name="adj2" fmla="val 44872"/>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7" name="Opadgående pil 16"/>
          <p:cNvSpPr/>
          <p:nvPr/>
        </p:nvSpPr>
        <p:spPr>
          <a:xfrm>
            <a:off x="7992821" y="3227243"/>
            <a:ext cx="575188" cy="896456"/>
          </a:xfrm>
          <a:prstGeom prst="upArrow">
            <a:avLst>
              <a:gd name="adj1" fmla="val 39744"/>
              <a:gd name="adj2" fmla="val 44872"/>
            </a:avLst>
          </a:prstGeom>
          <a:solidFill>
            <a:srgbClr val="99C0C6"/>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7" name="Tekstfelt 6"/>
          <p:cNvSpPr txBox="1"/>
          <p:nvPr/>
        </p:nvSpPr>
        <p:spPr>
          <a:xfrm>
            <a:off x="8637767" y="2030819"/>
            <a:ext cx="3486179" cy="4185761"/>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dirty="0"/>
              <a:t>740 sager om varigt </a:t>
            </a:r>
            <a:r>
              <a:rPr lang="da-DK" sz="1400" dirty="0" smtClean="0"/>
              <a:t>mén blev ændret i 2023. </a:t>
            </a:r>
            <a:endParaRPr lang="da-DK" sz="1400" dirty="0"/>
          </a:p>
          <a:p>
            <a:endParaRPr lang="da-DK" sz="1400" dirty="0"/>
          </a:p>
          <a:p>
            <a:r>
              <a:rPr lang="da-DK" sz="1400" dirty="0"/>
              <a:t>Andelene viser, hvor mange ændrede sager den enkelte klagetype har haft om varigt mén, som er ændret i henholdsvis opad- eller nedadgående retning. </a:t>
            </a:r>
          </a:p>
          <a:p>
            <a:endParaRPr lang="da-DK" sz="1400" dirty="0"/>
          </a:p>
          <a:p>
            <a:r>
              <a:rPr lang="da-DK" sz="1400" dirty="0"/>
              <a:t>Størrelsen på søljerne viser antallet af sager. Dvs. </a:t>
            </a:r>
            <a:r>
              <a:rPr lang="da-DK" sz="1400" dirty="0" smtClean="0"/>
              <a:t>tilskadekomne har flest ændrede sager om varigt mén med 330 sager, mens ulykkesforsikringsselskaber stod for 311 sager af de ændrede sager.</a:t>
            </a:r>
          </a:p>
          <a:p>
            <a:endParaRPr lang="da-DK" sz="1400" dirty="0"/>
          </a:p>
          <a:p>
            <a:r>
              <a:rPr lang="da-DK" sz="1400" dirty="0" smtClean="0"/>
              <a:t>ATP og selvforsikrede stod for den mindste andel med hhv. 23 og 15 ændrede sager om varigt mén. </a:t>
            </a:r>
            <a:endParaRPr lang="da-DK" sz="1400" dirty="0"/>
          </a:p>
          <a:p>
            <a:endParaRPr lang="da-DK" sz="1400" dirty="0"/>
          </a:p>
          <a:p>
            <a:r>
              <a:rPr lang="da-DK" sz="1400" dirty="0"/>
              <a:t>Sager uden registrering af klagere er ikke medtaget i figuren.</a:t>
            </a:r>
          </a:p>
        </p:txBody>
      </p:sp>
      <p:sp>
        <p:nvSpPr>
          <p:cNvPr id="14" name="Rektangel 13"/>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6" name="Tekstfelt 15"/>
          <p:cNvSpPr txBox="1"/>
          <p:nvPr/>
        </p:nvSpPr>
        <p:spPr>
          <a:xfrm>
            <a:off x="78509" y="1791917"/>
            <a:ext cx="1967345" cy="369332"/>
          </a:xfrm>
          <a:prstGeom prst="rect">
            <a:avLst/>
          </a:prstGeom>
          <a:noFill/>
        </p:spPr>
        <p:txBody>
          <a:bodyPr wrap="square" rtlCol="0">
            <a:spAutoFit/>
          </a:bodyPr>
          <a:lstStyle/>
          <a:p>
            <a:r>
              <a:rPr lang="da-DK" b="1" dirty="0" smtClean="0"/>
              <a:t>ALLE SAGER</a:t>
            </a:r>
          </a:p>
        </p:txBody>
      </p:sp>
    </p:spTree>
    <p:extLst>
      <p:ext uri="{BB962C8B-B14F-4D97-AF65-F5344CB8AC3E}">
        <p14:creationId xmlns:p14="http://schemas.microsoft.com/office/powerpoint/2010/main" val="32947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extLst>
              <p:ext uri="{D42A27DB-BD31-4B8C-83A1-F6EECF244321}">
                <p14:modId xmlns:p14="http://schemas.microsoft.com/office/powerpoint/2010/main" val="3884827689"/>
              </p:ext>
            </p:extLst>
          </p:nvPr>
        </p:nvGraphicFramePr>
        <p:xfrm>
          <a:off x="-61008" y="2144878"/>
          <a:ext cx="8190798" cy="4080062"/>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1"/>
          <p:cNvSpPr>
            <a:spLocks noGrp="1"/>
          </p:cNvSpPr>
          <p:nvPr>
            <p:ph type="body" sz="quarter" idx="12"/>
          </p:nvPr>
        </p:nvSpPr>
        <p:spPr>
          <a:xfrm>
            <a:off x="1189036" y="359850"/>
            <a:ext cx="9783764" cy="623887"/>
          </a:xfrm>
        </p:spPr>
        <p:txBody>
          <a:bodyPr/>
          <a:lstStyle/>
          <a:p>
            <a:pPr marL="0" indent="0">
              <a:buNone/>
            </a:pPr>
            <a:r>
              <a:rPr lang="da-DK" dirty="0" smtClean="0">
                <a:solidFill>
                  <a:srgbClr val="597786"/>
                </a:solidFill>
              </a:rPr>
              <a:t>Ændrede sager om tab af erhvervsevne fordelt på klagetyper </a:t>
            </a:r>
          </a:p>
          <a:p>
            <a:pPr marL="0" indent="0">
              <a:buNone/>
            </a:pPr>
            <a:r>
              <a:rPr lang="da-DK" sz="1800" i="1" dirty="0" smtClean="0">
                <a:solidFill>
                  <a:srgbClr val="597786"/>
                </a:solidFill>
              </a:rPr>
              <a:t>Afgjorte </a:t>
            </a:r>
            <a:r>
              <a:rPr lang="da-DK" sz="1800" i="1" dirty="0">
                <a:solidFill>
                  <a:srgbClr val="597786"/>
                </a:solidFill>
              </a:rPr>
              <a:t>sager 2023 indkommet efter 1. januar 2022</a:t>
            </a:r>
          </a:p>
          <a:p>
            <a:pPr marL="0" indent="0">
              <a:buNone/>
            </a:pPr>
            <a:endParaRPr lang="da-DK" dirty="0">
              <a:solidFill>
                <a:srgbClr val="597786"/>
              </a:solidFill>
            </a:endParaRPr>
          </a:p>
        </p:txBody>
      </p:sp>
      <p:sp>
        <p:nvSpPr>
          <p:cNvPr id="15" name="Opadgående pil 14"/>
          <p:cNvSpPr/>
          <p:nvPr/>
        </p:nvSpPr>
        <p:spPr>
          <a:xfrm flipV="1">
            <a:off x="78509" y="2521201"/>
            <a:ext cx="575188" cy="896456"/>
          </a:xfrm>
          <a:prstGeom prst="upArrow">
            <a:avLst>
              <a:gd name="adj1" fmla="val 39744"/>
              <a:gd name="adj2" fmla="val 44872"/>
            </a:avLst>
          </a:prstGeom>
          <a:solidFill>
            <a:srgbClr val="006272"/>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7" name="Opadgående pil 16"/>
          <p:cNvSpPr/>
          <p:nvPr/>
        </p:nvSpPr>
        <p:spPr>
          <a:xfrm>
            <a:off x="7842196" y="2969429"/>
            <a:ext cx="575188" cy="896456"/>
          </a:xfrm>
          <a:prstGeom prst="upArrow">
            <a:avLst>
              <a:gd name="adj1" fmla="val 39744"/>
              <a:gd name="adj2" fmla="val 44872"/>
            </a:avLst>
          </a:prstGeom>
          <a:solidFill>
            <a:srgbClr val="99C0C6"/>
          </a:solidFill>
          <a:ln>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14" name="Rektangel 13"/>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6" name="Tekstfelt 15"/>
          <p:cNvSpPr txBox="1"/>
          <p:nvPr/>
        </p:nvSpPr>
        <p:spPr>
          <a:xfrm>
            <a:off x="78509" y="1791917"/>
            <a:ext cx="1967345" cy="369332"/>
          </a:xfrm>
          <a:prstGeom prst="rect">
            <a:avLst/>
          </a:prstGeom>
          <a:noFill/>
        </p:spPr>
        <p:txBody>
          <a:bodyPr wrap="square" rtlCol="0">
            <a:spAutoFit/>
          </a:bodyPr>
          <a:lstStyle/>
          <a:p>
            <a:r>
              <a:rPr lang="da-DK" b="1" dirty="0" smtClean="0"/>
              <a:t>ALLE SAGER</a:t>
            </a:r>
          </a:p>
        </p:txBody>
      </p:sp>
      <p:sp>
        <p:nvSpPr>
          <p:cNvPr id="11" name="Tekstfelt 10"/>
          <p:cNvSpPr txBox="1"/>
          <p:nvPr/>
        </p:nvSpPr>
        <p:spPr>
          <a:xfrm>
            <a:off x="8556901" y="2053113"/>
            <a:ext cx="3472543" cy="4185761"/>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dirty="0" smtClean="0"/>
              <a:t>I alt </a:t>
            </a:r>
            <a:r>
              <a:rPr lang="da-DK" sz="1400" dirty="0"/>
              <a:t>er 441 sager ændret om tab af erhvervsevne i 2023. </a:t>
            </a:r>
          </a:p>
          <a:p>
            <a:r>
              <a:rPr lang="da-DK" sz="1400" dirty="0"/>
              <a:t> </a:t>
            </a:r>
          </a:p>
          <a:p>
            <a:r>
              <a:rPr lang="da-DK" sz="1400" dirty="0"/>
              <a:t>Andelene viser, hvor mange sager den enkelte klagetype har haft om tab af erhvervsevne, som er ændret i henholdsvis opad- eller nedadgående retning. </a:t>
            </a:r>
          </a:p>
          <a:p>
            <a:endParaRPr lang="da-DK" sz="1400" dirty="0"/>
          </a:p>
          <a:p>
            <a:r>
              <a:rPr lang="da-DK" sz="1400" dirty="0"/>
              <a:t>Størrelsen på søljerne er antallet af sager. Tilskadekomne stod for 129 af de ændrede </a:t>
            </a:r>
            <a:r>
              <a:rPr lang="da-DK" sz="1400" dirty="0" smtClean="0"/>
              <a:t>sager </a:t>
            </a:r>
            <a:r>
              <a:rPr lang="da-DK" sz="1400" dirty="0"/>
              <a:t>om tab af erhvervsevne, mens </a:t>
            </a:r>
            <a:r>
              <a:rPr lang="da-DK" sz="1400" dirty="0" smtClean="0"/>
              <a:t>ulykkesforsikringsselskaberne </a:t>
            </a:r>
            <a:r>
              <a:rPr lang="da-DK" sz="1400" dirty="0"/>
              <a:t>stod for 231 sager. </a:t>
            </a:r>
          </a:p>
          <a:p>
            <a:endParaRPr lang="da-DK" sz="1400" dirty="0" smtClean="0"/>
          </a:p>
          <a:p>
            <a:r>
              <a:rPr lang="da-DK" sz="1400" dirty="0" smtClean="0"/>
              <a:t>ATP </a:t>
            </a:r>
            <a:r>
              <a:rPr lang="da-DK" sz="1400" dirty="0"/>
              <a:t>og selvforsikrede fylder mindst svarende til hhv. </a:t>
            </a:r>
            <a:r>
              <a:rPr lang="da-DK" sz="1400" dirty="0" smtClean="0"/>
              <a:t>14 og 24 sager.</a:t>
            </a:r>
          </a:p>
          <a:p>
            <a:r>
              <a:rPr lang="da-DK" sz="1400" dirty="0" smtClean="0"/>
              <a:t> </a:t>
            </a:r>
            <a:endParaRPr lang="da-DK" sz="1400" dirty="0"/>
          </a:p>
          <a:p>
            <a:r>
              <a:rPr lang="da-DK" sz="1400" dirty="0" smtClean="0"/>
              <a:t>Sager uden registrering af klagere er ikke medtaget i figuren. </a:t>
            </a:r>
            <a:endParaRPr lang="da-DK" sz="1400" dirty="0"/>
          </a:p>
        </p:txBody>
      </p:sp>
    </p:spTree>
    <p:extLst>
      <p:ext uri="{BB962C8B-B14F-4D97-AF65-F5344CB8AC3E}">
        <p14:creationId xmlns:p14="http://schemas.microsoft.com/office/powerpoint/2010/main" val="8297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784172" y="631389"/>
            <a:ext cx="9185887" cy="623887"/>
          </a:xfrm>
        </p:spPr>
        <p:txBody>
          <a:bodyPr/>
          <a:lstStyle/>
          <a:p>
            <a:pPr marL="0" indent="0">
              <a:buNone/>
            </a:pPr>
            <a:r>
              <a:rPr lang="da-DK" dirty="0" smtClean="0">
                <a:solidFill>
                  <a:srgbClr val="597786"/>
                </a:solidFill>
              </a:rPr>
              <a:t>Lidt baggrund om data</a:t>
            </a:r>
            <a:endParaRPr lang="da-DK" dirty="0">
              <a:solidFill>
                <a:srgbClr val="597786"/>
              </a:solidFill>
            </a:endParaRPr>
          </a:p>
        </p:txBody>
      </p:sp>
      <p:sp>
        <p:nvSpPr>
          <p:cNvPr id="2" name="Tekstfelt 1"/>
          <p:cNvSpPr txBox="1"/>
          <p:nvPr/>
        </p:nvSpPr>
        <p:spPr>
          <a:xfrm>
            <a:off x="571071" y="1841867"/>
            <a:ext cx="5292000" cy="4760278"/>
          </a:xfrm>
          <a:prstGeom prst="rect">
            <a:avLst/>
          </a:prstGeom>
          <a:noFill/>
        </p:spPr>
        <p:txBody>
          <a:bodyPr wrap="square" numCol="1" spcCol="720000" rtlCol="0">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Al data stammer fra Ankestyrelsens sagsbehandlingssystem.</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Data er trukket den 22. april 2024.</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Bemærk, at </a:t>
            </a:r>
            <a:r>
              <a:rPr lang="da-DK" sz="1200" dirty="0">
                <a:solidFill>
                  <a:srgbClr val="597786"/>
                </a:solidFill>
                <a:latin typeface="Verdana" panose="020B0604030504040204" pitchFamily="34" charset="0"/>
                <a:ea typeface="Verdana" panose="020B0604030504040204" pitchFamily="34" charset="0"/>
              </a:rPr>
              <a:t>der er tale om data, sådan som de på det tidspunkt fremgik af vores sagsbehandlingssystem. Vi efterregistrerer løbende for at sikre de mest aktuelle data. Dette kan skabe uoverensstemmelser med tidligere offentliggjorte data for samme tidsperiode</a:t>
            </a:r>
            <a:r>
              <a:rPr lang="da-DK" sz="1200" dirty="0" smtClean="0">
                <a:solidFill>
                  <a:srgbClr val="597786"/>
                </a:solidFill>
                <a:latin typeface="Verdana" panose="020B0604030504040204" pitchFamily="34" charset="0"/>
                <a:ea typeface="Verdana" panose="020B0604030504040204" pitchFamily="34" charset="0"/>
              </a:rPr>
              <a:t>.</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Alle </a:t>
            </a:r>
            <a:r>
              <a:rPr lang="da-DK" sz="1200" dirty="0">
                <a:solidFill>
                  <a:srgbClr val="597786"/>
                </a:solidFill>
                <a:latin typeface="Verdana" panose="020B0604030504040204" pitchFamily="34" charset="0"/>
                <a:ea typeface="Verdana" panose="020B0604030504040204" pitchFamily="34" charset="0"/>
              </a:rPr>
              <a:t>delafgørelser, som Ankestyrelsen har efterprøvet, indgår i opgørelsen. Hvis Ankestyrelsen for eksempel i samme sag efterprøver </a:t>
            </a:r>
            <a:r>
              <a:rPr lang="da-DK" sz="1200" dirty="0" smtClean="0">
                <a:solidFill>
                  <a:srgbClr val="597786"/>
                </a:solidFill>
                <a:latin typeface="Verdana" panose="020B0604030504040204" pitchFamily="34" charset="0"/>
                <a:ea typeface="Verdana" panose="020B0604030504040204" pitchFamily="34" charset="0"/>
              </a:rPr>
              <a:t>Arbejdsmarkedets Erhvervssikrings (AES) </a:t>
            </a:r>
            <a:r>
              <a:rPr lang="da-DK" sz="1200" dirty="0">
                <a:solidFill>
                  <a:srgbClr val="597786"/>
                </a:solidFill>
                <a:latin typeface="Verdana" panose="020B0604030504040204" pitchFamily="34" charset="0"/>
                <a:ea typeface="Verdana" panose="020B0604030504040204" pitchFamily="34" charset="0"/>
              </a:rPr>
              <a:t>afgørelser om anerkendelse og varigt mén, er der tale om to afgørelser, som hver især indgår i opgørelsen</a:t>
            </a:r>
            <a:r>
              <a:rPr lang="da-DK" sz="1200" dirty="0" smtClean="0">
                <a:solidFill>
                  <a:srgbClr val="597786"/>
                </a:solidFill>
                <a:latin typeface="Verdana" panose="020B0604030504040204" pitchFamily="34" charset="0"/>
                <a:ea typeface="Verdana" panose="020B0604030504040204" pitchFamily="34" charset="0"/>
              </a:rPr>
              <a:t>.</a:t>
            </a:r>
            <a:endParaRPr lang="da-DK" sz="1200" dirty="0">
              <a:solidFill>
                <a:srgbClr val="597786"/>
              </a:solidFill>
              <a:latin typeface="Verdana" panose="020B0604030504040204" pitchFamily="34" charset="0"/>
              <a:ea typeface="Verdana" panose="020B0604030504040204" pitchFamily="34" charset="0"/>
            </a:endParaRPr>
          </a:p>
          <a:p>
            <a:pPr marL="285750" indent="-285750">
              <a:lnSpc>
                <a:spcPts val="2000"/>
              </a:lnSpc>
              <a:spcAft>
                <a:spcPts val="600"/>
              </a:spcAft>
              <a:buFont typeface="Wingdings" panose="05000000000000000000" pitchFamily="2" charset="2"/>
              <a:buChar char="v"/>
            </a:pPr>
            <a:r>
              <a:rPr lang="da-DK" sz="1200" dirty="0">
                <a:solidFill>
                  <a:srgbClr val="597786"/>
                </a:solidFill>
                <a:latin typeface="Verdana" panose="020B0604030504040204" pitchFamily="34" charset="0"/>
                <a:ea typeface="Verdana" panose="020B0604030504040204" pitchFamily="34" charset="0"/>
              </a:rPr>
              <a:t>Udgangspunktet er, at Ankestyrelsen kun efterprøver de (del)afgørelser, der er klaget over. Ankestyrelsen </a:t>
            </a:r>
            <a:r>
              <a:rPr lang="da-DK" sz="1200" dirty="0" smtClean="0">
                <a:solidFill>
                  <a:srgbClr val="597786"/>
                </a:solidFill>
                <a:latin typeface="Verdana" panose="020B0604030504040204" pitchFamily="34" charset="0"/>
                <a:ea typeface="Verdana" panose="020B0604030504040204" pitchFamily="34" charset="0"/>
              </a:rPr>
              <a:t>kan </a:t>
            </a:r>
            <a:r>
              <a:rPr lang="da-DK" sz="1200" dirty="0">
                <a:solidFill>
                  <a:srgbClr val="597786"/>
                </a:solidFill>
                <a:latin typeface="Verdana" panose="020B0604030504040204" pitchFamily="34" charset="0"/>
                <a:ea typeface="Verdana" panose="020B0604030504040204" pitchFamily="34" charset="0"/>
              </a:rPr>
              <a:t>dog udvide prøvelsen til andet end det, der er klaget </a:t>
            </a:r>
            <a:r>
              <a:rPr lang="da-DK" sz="1200" dirty="0" smtClean="0">
                <a:solidFill>
                  <a:srgbClr val="597786"/>
                </a:solidFill>
                <a:latin typeface="Verdana" panose="020B0604030504040204" pitchFamily="34" charset="0"/>
                <a:ea typeface="Verdana" panose="020B0604030504040204" pitchFamily="34" charset="0"/>
              </a:rPr>
              <a:t>over. </a:t>
            </a:r>
            <a:r>
              <a:rPr lang="da-DK" sz="1200" dirty="0">
                <a:solidFill>
                  <a:srgbClr val="597786"/>
                </a:solidFill>
                <a:latin typeface="Verdana" panose="020B0604030504040204" pitchFamily="34" charset="0"/>
                <a:ea typeface="Verdana" panose="020B0604030504040204" pitchFamily="34" charset="0"/>
              </a:rPr>
              <a:t>Ankestyrelsen kan ændre afgørelsen til gunst eller ugunst for klageren.</a:t>
            </a:r>
          </a:p>
        </p:txBody>
      </p:sp>
      <p:sp>
        <p:nvSpPr>
          <p:cNvPr id="6" name="Tekstfelt 5"/>
          <p:cNvSpPr txBox="1"/>
          <p:nvPr/>
        </p:nvSpPr>
        <p:spPr>
          <a:xfrm>
            <a:off x="6427586" y="1841867"/>
            <a:ext cx="5292000" cy="3323987"/>
          </a:xfrm>
          <a:prstGeom prst="rect">
            <a:avLst/>
          </a:prstGeom>
          <a:noFill/>
        </p:spPr>
        <p:txBody>
          <a:bodyPr wrap="square" numCol="1" spcCol="720000" rtlCol="0">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begyndte at registrere, hvem er klager for sager modtaget i Ankestyrelsen fra </a:t>
            </a:r>
            <a:r>
              <a:rPr lang="da-DK" sz="1200" dirty="0">
                <a:solidFill>
                  <a:srgbClr val="597786"/>
                </a:solidFill>
                <a:latin typeface="Verdana" panose="020B0604030504040204" pitchFamily="34" charset="0"/>
                <a:ea typeface="Verdana" panose="020B0604030504040204" pitchFamily="34" charset="0"/>
              </a:rPr>
              <a:t>1. januar </a:t>
            </a:r>
            <a:r>
              <a:rPr lang="da-DK" sz="1200" dirty="0" smtClean="0">
                <a:solidFill>
                  <a:srgbClr val="597786"/>
                </a:solidFill>
                <a:latin typeface="Verdana" panose="020B0604030504040204" pitchFamily="34" charset="0"/>
                <a:ea typeface="Verdana" panose="020B0604030504040204" pitchFamily="34" charset="0"/>
              </a:rPr>
              <a:t>2022. Når </a:t>
            </a:r>
            <a:r>
              <a:rPr lang="da-DK" sz="1200" dirty="0">
                <a:solidFill>
                  <a:srgbClr val="597786"/>
                </a:solidFill>
                <a:latin typeface="Verdana" panose="020B0604030504040204" pitchFamily="34" charset="0"/>
                <a:ea typeface="Verdana" panose="020B0604030504040204" pitchFamily="34" charset="0"/>
              </a:rPr>
              <a:t>vi kigger </a:t>
            </a:r>
            <a:r>
              <a:rPr lang="da-DK" sz="1200" dirty="0" smtClean="0">
                <a:solidFill>
                  <a:srgbClr val="597786"/>
                </a:solidFill>
                <a:latin typeface="Verdana" panose="020B0604030504040204" pitchFamily="34" charset="0"/>
                <a:ea typeface="Verdana" panose="020B0604030504040204" pitchFamily="34" charset="0"/>
              </a:rPr>
              <a:t>på </a:t>
            </a:r>
            <a:r>
              <a:rPr lang="da-DK" sz="1200" dirty="0">
                <a:solidFill>
                  <a:srgbClr val="597786"/>
                </a:solidFill>
                <a:latin typeface="Verdana" panose="020B0604030504040204" pitchFamily="34" charset="0"/>
                <a:ea typeface="Verdana" panose="020B0604030504040204" pitchFamily="34" charset="0"/>
              </a:rPr>
              <a:t>afgjorte sager </a:t>
            </a:r>
            <a:r>
              <a:rPr lang="da-DK" sz="1200" dirty="0" smtClean="0">
                <a:solidFill>
                  <a:srgbClr val="597786"/>
                </a:solidFill>
                <a:latin typeface="Verdana" panose="020B0604030504040204" pitchFamily="34" charset="0"/>
                <a:ea typeface="Verdana" panose="020B0604030504040204" pitchFamily="34" charset="0"/>
              </a:rPr>
              <a:t>i 2023 fordelt på klagetyper, </a:t>
            </a:r>
            <a:r>
              <a:rPr lang="da-DK" sz="1200" dirty="0">
                <a:solidFill>
                  <a:srgbClr val="597786"/>
                </a:solidFill>
                <a:latin typeface="Verdana" panose="020B0604030504040204" pitchFamily="34" charset="0"/>
                <a:ea typeface="Verdana" panose="020B0604030504040204" pitchFamily="34" charset="0"/>
              </a:rPr>
              <a:t>vil det således kun indeholde sager, som er indkommet </a:t>
            </a:r>
            <a:r>
              <a:rPr lang="da-DK" sz="1200" dirty="0" smtClean="0">
                <a:solidFill>
                  <a:srgbClr val="597786"/>
                </a:solidFill>
                <a:latin typeface="Verdana" panose="020B0604030504040204" pitchFamily="34" charset="0"/>
                <a:ea typeface="Verdana" panose="020B0604030504040204" pitchFamily="34" charset="0"/>
              </a:rPr>
              <a:t> 2022 og afgjort i 2023. </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begyndte at registrere den materielle afgørelse i AES set i forhold til Ankestyrelsens afgørelse i alle verserende sager fra efteråret 2021. Alle afgjorte og indkomne sager i 2022 og 2023 indeholder derfor denne nye registrering.</a:t>
            </a:r>
          </a:p>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I nogle af figurerne er sagerne delt op i ”Sager, der udspringer af en arbejdsulykke” og ”Sager, der udspringer af en erhvervssygdom”. Sidstnævnte er sager, hvor Arbejdsmarkedets Tillægspension er repræsenteret på sagen.</a:t>
            </a:r>
          </a:p>
        </p:txBody>
      </p:sp>
    </p:spTree>
    <p:extLst>
      <p:ext uri="{BB962C8B-B14F-4D97-AF65-F5344CB8AC3E}">
        <p14:creationId xmlns:p14="http://schemas.microsoft.com/office/powerpoint/2010/main" val="220341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598732"/>
            <a:ext cx="9185887" cy="623887"/>
          </a:xfrm>
        </p:spPr>
        <p:txBody>
          <a:bodyPr/>
          <a:lstStyle/>
          <a:p>
            <a:pPr marL="0" indent="0">
              <a:buNone/>
            </a:pPr>
            <a:r>
              <a:rPr lang="da-DK" dirty="0" smtClean="0">
                <a:solidFill>
                  <a:srgbClr val="597786"/>
                </a:solidFill>
              </a:rPr>
              <a:t>Lidt baggrund om data - fortsat</a:t>
            </a:r>
            <a:endParaRPr lang="da-DK" dirty="0">
              <a:solidFill>
                <a:srgbClr val="597786"/>
              </a:solidFill>
            </a:endParaRPr>
          </a:p>
        </p:txBody>
      </p:sp>
      <p:sp>
        <p:nvSpPr>
          <p:cNvPr id="5" name="Rektangel 4"/>
          <p:cNvSpPr/>
          <p:nvPr/>
        </p:nvSpPr>
        <p:spPr>
          <a:xfrm>
            <a:off x="729343" y="1919680"/>
            <a:ext cx="5292000" cy="4888518"/>
          </a:xfrm>
          <a:prstGeom prst="rect">
            <a:avLst/>
          </a:prstGeom>
        </p:spPr>
        <p:txBody>
          <a:bodyPr>
            <a:spAutoFit/>
          </a:bodyPr>
          <a:lstStyle/>
          <a:p>
            <a:pPr marL="285750" indent="-2857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Klagere </a:t>
            </a:r>
            <a:r>
              <a:rPr lang="da-DK" sz="1200" dirty="0">
                <a:solidFill>
                  <a:srgbClr val="597786"/>
                </a:solidFill>
                <a:latin typeface="Verdana" panose="020B0604030504040204" pitchFamily="34" charset="0"/>
                <a:ea typeface="Verdana" panose="020B0604030504040204" pitchFamily="34" charset="0"/>
              </a:rPr>
              <a:t>er opdelt i følgende </a:t>
            </a:r>
            <a:r>
              <a:rPr lang="da-DK" sz="1200" dirty="0" smtClean="0">
                <a:solidFill>
                  <a:srgbClr val="597786"/>
                </a:solidFill>
                <a:latin typeface="Verdana" panose="020B0604030504040204" pitchFamily="34" charset="0"/>
                <a:ea typeface="Verdana" panose="020B0604030504040204" pitchFamily="34" charset="0"/>
              </a:rPr>
              <a:t>fem klagetyper:</a:t>
            </a:r>
            <a:endParaRPr lang="da-DK" sz="1200" dirty="0">
              <a:solidFill>
                <a:srgbClr val="597786"/>
              </a:solidFill>
              <a:latin typeface="Verdana" panose="020B0604030504040204" pitchFamily="34" charset="0"/>
              <a:ea typeface="Verdana" panose="020B0604030504040204" pitchFamily="34" charset="0"/>
            </a:endParaRP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Ulykkesforsikringsselskab</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Tilskadekomne</a:t>
            </a:r>
            <a:endParaRPr lang="da-DK" sz="1200" dirty="0">
              <a:solidFill>
                <a:srgbClr val="597786"/>
              </a:solidFill>
              <a:latin typeface="Verdana" panose="020B0604030504040204" pitchFamily="34" charset="0"/>
              <a:ea typeface="Verdana" panose="020B0604030504040204" pitchFamily="34" charset="0"/>
            </a:endParaRPr>
          </a:p>
          <a:p>
            <a:pPr marL="742950" lvl="1" indent="-285750">
              <a:lnSpc>
                <a:spcPts val="2000"/>
              </a:lnSpc>
              <a:spcAft>
                <a:spcPts val="600"/>
              </a:spcAft>
              <a:buFont typeface="+mj-lt"/>
              <a:buAutoNum type="arabicPeriod"/>
            </a:pPr>
            <a:r>
              <a:rPr lang="da-DK" sz="1200" dirty="0">
                <a:solidFill>
                  <a:srgbClr val="597786"/>
                </a:solidFill>
                <a:latin typeface="Verdana" panose="020B0604030504040204" pitchFamily="34" charset="0"/>
                <a:ea typeface="Verdana" panose="020B0604030504040204" pitchFamily="34" charset="0"/>
              </a:rPr>
              <a:t>ATP (Arbejdsmarkeds Tillægspension)</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Selvforsikrede  </a:t>
            </a:r>
          </a:p>
          <a:p>
            <a:pPr marL="742950" lvl="1" indent="-285750">
              <a:lnSpc>
                <a:spcPts val="2000"/>
              </a:lnSpc>
              <a:spcAft>
                <a:spcPts val="600"/>
              </a:spcAft>
              <a:buFont typeface="+mj-lt"/>
              <a:buAutoNum type="arabicPeriod"/>
            </a:pPr>
            <a:r>
              <a:rPr lang="da-DK" sz="1200" dirty="0" smtClean="0">
                <a:solidFill>
                  <a:srgbClr val="597786"/>
                </a:solidFill>
                <a:latin typeface="Verdana" panose="020B0604030504040204" pitchFamily="34" charset="0"/>
                <a:ea typeface="Verdana" panose="020B0604030504040204" pitchFamily="34" charset="0"/>
              </a:rPr>
              <a:t>Flere klagere</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Under </a:t>
            </a:r>
            <a:r>
              <a:rPr lang="da-DK" sz="1200" b="1" dirty="0">
                <a:solidFill>
                  <a:srgbClr val="597786"/>
                </a:solidFill>
                <a:latin typeface="Verdana" panose="020B0604030504040204" pitchFamily="34" charset="0"/>
                <a:ea typeface="Verdana" panose="020B0604030504040204" pitchFamily="34" charset="0"/>
              </a:rPr>
              <a:t>u</a:t>
            </a:r>
            <a:r>
              <a:rPr lang="da-DK" sz="1200" b="1" dirty="0" smtClean="0">
                <a:solidFill>
                  <a:srgbClr val="597786"/>
                </a:solidFill>
                <a:latin typeface="Verdana" panose="020B0604030504040204" pitchFamily="34" charset="0"/>
                <a:ea typeface="Verdana" panose="020B0604030504040204" pitchFamily="34" charset="0"/>
              </a:rPr>
              <a:t>lykkesforsikringsselskaberne </a:t>
            </a:r>
            <a:r>
              <a:rPr lang="da-DK" sz="1200" dirty="0" smtClean="0">
                <a:solidFill>
                  <a:srgbClr val="597786"/>
                </a:solidFill>
                <a:latin typeface="Verdana" panose="020B0604030504040204" pitchFamily="34" charset="0"/>
                <a:ea typeface="Verdana" panose="020B0604030504040204" pitchFamily="34" charset="0"/>
              </a:rPr>
              <a:t>kan </a:t>
            </a:r>
            <a:r>
              <a:rPr lang="da-DK" sz="1200" dirty="0">
                <a:solidFill>
                  <a:srgbClr val="597786"/>
                </a:solidFill>
                <a:latin typeface="Verdana" panose="020B0604030504040204" pitchFamily="34" charset="0"/>
                <a:ea typeface="Verdana" panose="020B0604030504040204" pitchFamily="34" charset="0"/>
              </a:rPr>
              <a:t>også være inkluderet administratorer for selvforsikrede, da de også er registreret som forsikringsselskab.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Under </a:t>
            </a:r>
            <a:r>
              <a:rPr lang="da-DK" sz="1200" b="1" dirty="0" smtClean="0">
                <a:solidFill>
                  <a:srgbClr val="597786"/>
                </a:solidFill>
                <a:latin typeface="Verdana" panose="020B0604030504040204" pitchFamily="34" charset="0"/>
                <a:ea typeface="Verdana" panose="020B0604030504040204" pitchFamily="34" charset="0"/>
              </a:rPr>
              <a:t>tilskadekomne</a:t>
            </a:r>
            <a:r>
              <a:rPr lang="da-DK" sz="1200" dirty="0" smtClean="0">
                <a:solidFill>
                  <a:srgbClr val="597786"/>
                </a:solidFill>
                <a:latin typeface="Verdana" panose="020B0604030504040204" pitchFamily="34" charset="0"/>
                <a:ea typeface="Verdana" panose="020B0604030504040204" pitchFamily="34" charset="0"/>
              </a:rPr>
              <a:t> er også inkluderet partsrepræsentanter, dvs. hvis dennes fagforening/advokat mv. klager på vegne af tilskadekomne.</a:t>
            </a:r>
          </a:p>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ATP</a:t>
            </a:r>
            <a:r>
              <a:rPr lang="da-DK" sz="1200" dirty="0" smtClean="0">
                <a:solidFill>
                  <a:srgbClr val="597786"/>
                </a:solidFill>
                <a:latin typeface="Verdana" panose="020B0604030504040204" pitchFamily="34" charset="0"/>
                <a:ea typeface="Verdana" panose="020B0604030504040204" pitchFamily="34" charset="0"/>
              </a:rPr>
              <a:t> udbetaler erstatning i sager </a:t>
            </a:r>
            <a:r>
              <a:rPr lang="da-DK" sz="1200" dirty="0">
                <a:solidFill>
                  <a:srgbClr val="597786"/>
                </a:solidFill>
                <a:latin typeface="Verdana" panose="020B0604030504040204" pitchFamily="34" charset="0"/>
                <a:ea typeface="Verdana" panose="020B0604030504040204" pitchFamily="34" charset="0"/>
              </a:rPr>
              <a:t>om erhvervssygdomme og er derfor klageberettiget i de </a:t>
            </a:r>
            <a:r>
              <a:rPr lang="da-DK" sz="1200" dirty="0" smtClean="0">
                <a:solidFill>
                  <a:srgbClr val="597786"/>
                </a:solidFill>
                <a:latin typeface="Verdana" panose="020B0604030504040204" pitchFamily="34" charset="0"/>
                <a:ea typeface="Verdana" panose="020B0604030504040204" pitchFamily="34" charset="0"/>
              </a:rPr>
              <a:t>sager.</a:t>
            </a:r>
          </a:p>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Selvforsikrede</a:t>
            </a:r>
            <a:r>
              <a:rPr lang="da-DK" sz="1200" dirty="0" smtClean="0">
                <a:solidFill>
                  <a:srgbClr val="597786"/>
                </a:solidFill>
                <a:latin typeface="Verdana" panose="020B0604030504040204" pitchFamily="34" charset="0"/>
                <a:ea typeface="Verdana" panose="020B0604030504040204" pitchFamily="34" charset="0"/>
              </a:rPr>
              <a:t> er </a:t>
            </a:r>
            <a:r>
              <a:rPr lang="da-DK" sz="1200" dirty="0">
                <a:solidFill>
                  <a:srgbClr val="597786"/>
                </a:solidFill>
                <a:latin typeface="Verdana" panose="020B0604030504040204" pitchFamily="34" charset="0"/>
                <a:ea typeface="Verdana" panose="020B0604030504040204" pitchFamily="34" charset="0"/>
              </a:rPr>
              <a:t>offentlige </a:t>
            </a:r>
            <a:r>
              <a:rPr lang="da-DK" sz="1200" dirty="0" smtClean="0">
                <a:solidFill>
                  <a:srgbClr val="597786"/>
                </a:solidFill>
                <a:latin typeface="Verdana" panose="020B0604030504040204" pitchFamily="34" charset="0"/>
                <a:ea typeface="Verdana" panose="020B0604030504040204" pitchFamily="34" charset="0"/>
              </a:rPr>
              <a:t>arbejdsgivere som kommuner, regioner, ministerier mv. </a:t>
            </a:r>
          </a:p>
        </p:txBody>
      </p:sp>
      <p:sp>
        <p:nvSpPr>
          <p:cNvPr id="3" name="Rektangel 2"/>
          <p:cNvSpPr/>
          <p:nvPr/>
        </p:nvSpPr>
        <p:spPr>
          <a:xfrm>
            <a:off x="6683828" y="1919680"/>
            <a:ext cx="5292000" cy="4734629"/>
          </a:xfrm>
          <a:prstGeom prst="rect">
            <a:avLst/>
          </a:prstGeom>
        </p:spPr>
        <p:txBody>
          <a:bodyPr wrap="square">
            <a:spAutoFit/>
          </a:bodyPr>
          <a:lstStyle/>
          <a:p>
            <a:pPr marL="171450" indent="-171450">
              <a:lnSpc>
                <a:spcPts val="2000"/>
              </a:lnSpc>
              <a:spcAft>
                <a:spcPts val="600"/>
              </a:spcAft>
              <a:buFont typeface="Wingdings" panose="05000000000000000000" pitchFamily="2" charset="2"/>
              <a:buChar char="v"/>
            </a:pPr>
            <a:r>
              <a:rPr lang="da-DK" sz="1200" b="1" dirty="0" smtClean="0">
                <a:solidFill>
                  <a:srgbClr val="597786"/>
                </a:solidFill>
                <a:latin typeface="Verdana" panose="020B0604030504040204" pitchFamily="34" charset="0"/>
                <a:ea typeface="Verdana" panose="020B0604030504040204" pitchFamily="34" charset="0"/>
              </a:rPr>
              <a:t>Flere klagere </a:t>
            </a:r>
            <a:r>
              <a:rPr lang="da-DK" sz="1200" dirty="0" smtClean="0">
                <a:solidFill>
                  <a:srgbClr val="597786"/>
                </a:solidFill>
                <a:latin typeface="Verdana" panose="020B0604030504040204" pitchFamily="34" charset="0"/>
                <a:ea typeface="Verdana" panose="020B0604030504040204" pitchFamily="34" charset="0"/>
              </a:rPr>
              <a:t>indeholder sager, hvor flere af klagetyperne klager. Det kan fx være tilskadekomne og selvforsikrede. </a:t>
            </a:r>
          </a:p>
          <a:p>
            <a:pPr marL="171450" indent="-171450">
              <a:lnSpc>
                <a:spcPts val="2000"/>
              </a:lnSpc>
              <a:spcAft>
                <a:spcPts val="600"/>
              </a:spcAft>
              <a:buFont typeface="Wingdings" panose="05000000000000000000" pitchFamily="2" charset="2"/>
              <a:buChar char="v"/>
            </a:pPr>
            <a:r>
              <a:rPr lang="da-DK" sz="1200" dirty="0">
                <a:solidFill>
                  <a:srgbClr val="597786"/>
                </a:solidFill>
                <a:latin typeface="Verdana" panose="020B0604030504040204" pitchFamily="34" charset="0"/>
                <a:ea typeface="Verdana" panose="020B0604030504040204" pitchFamily="34" charset="0"/>
              </a:rPr>
              <a:t> I 2 pct. af sagerne har det ikke været muligt at angive, hvem der har klaget, da registreringen </a:t>
            </a:r>
            <a:r>
              <a:rPr lang="da-DK" sz="1200" dirty="0" smtClean="0">
                <a:solidFill>
                  <a:srgbClr val="597786"/>
                </a:solidFill>
                <a:latin typeface="Verdana" panose="020B0604030504040204" pitchFamily="34" charset="0"/>
                <a:ea typeface="Verdana" panose="020B0604030504040204" pitchFamily="34" charset="0"/>
              </a:rPr>
              <a:t>mangler</a:t>
            </a:r>
            <a:r>
              <a:rPr lang="da-DK" sz="1200" dirty="0">
                <a:solidFill>
                  <a:srgbClr val="597786"/>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Vi </a:t>
            </a:r>
            <a:r>
              <a:rPr lang="da-DK" sz="1200" dirty="0">
                <a:solidFill>
                  <a:srgbClr val="597786"/>
                </a:solidFill>
                <a:latin typeface="Verdana" panose="020B0604030504040204" pitchFamily="34" charset="0"/>
                <a:ea typeface="Verdana" panose="020B0604030504040204" pitchFamily="34" charset="0"/>
              </a:rPr>
              <a:t>arbejder løbende på at forbedre vores data, så vi fremadrettet kan angive </a:t>
            </a:r>
            <a:r>
              <a:rPr lang="da-DK" sz="1200" dirty="0" smtClean="0">
                <a:solidFill>
                  <a:srgbClr val="597786"/>
                </a:solidFill>
                <a:latin typeface="Verdana" panose="020B0604030504040204" pitchFamily="34" charset="0"/>
                <a:ea typeface="Verdana" panose="020B0604030504040204" pitchFamily="34" charset="0"/>
              </a:rPr>
              <a:t>klagetyper </a:t>
            </a:r>
            <a:r>
              <a:rPr lang="da-DK" sz="1200" dirty="0">
                <a:solidFill>
                  <a:srgbClr val="597786"/>
                </a:solidFill>
                <a:latin typeface="Verdana" panose="020B0604030504040204" pitchFamily="34" charset="0"/>
                <a:ea typeface="Verdana" panose="020B0604030504040204" pitchFamily="34" charset="0"/>
              </a:rPr>
              <a:t>på alle sager. Når disse sager bliver </a:t>
            </a:r>
            <a:r>
              <a:rPr lang="da-DK" sz="1200" dirty="0" smtClean="0">
                <a:solidFill>
                  <a:srgbClr val="597786"/>
                </a:solidFill>
                <a:latin typeface="Verdana" panose="020B0604030504040204" pitchFamily="34" charset="0"/>
                <a:ea typeface="Verdana" panose="020B0604030504040204" pitchFamily="34" charset="0"/>
              </a:rPr>
              <a:t>registreret, kan </a:t>
            </a:r>
            <a:r>
              <a:rPr lang="da-DK" sz="1200" dirty="0">
                <a:solidFill>
                  <a:srgbClr val="597786"/>
                </a:solidFill>
                <a:latin typeface="Verdana" panose="020B0604030504040204" pitchFamily="34" charset="0"/>
                <a:ea typeface="Verdana" panose="020B0604030504040204" pitchFamily="34" charset="0"/>
              </a:rPr>
              <a:t>det have indflydelse på andelene i de andre </a:t>
            </a:r>
            <a:r>
              <a:rPr lang="da-DK" sz="1200" dirty="0" smtClean="0">
                <a:solidFill>
                  <a:srgbClr val="597786"/>
                </a:solidFill>
                <a:latin typeface="Verdana" panose="020B0604030504040204" pitchFamily="34" charset="0"/>
                <a:ea typeface="Verdana" panose="020B0604030504040204" pitchFamily="34" charset="0"/>
              </a:rPr>
              <a:t>fem </a:t>
            </a:r>
            <a:r>
              <a:rPr lang="da-DK" sz="1200" dirty="0">
                <a:solidFill>
                  <a:srgbClr val="597786"/>
                </a:solidFill>
                <a:latin typeface="Verdana" panose="020B0604030504040204" pitchFamily="34" charset="0"/>
                <a:ea typeface="Verdana" panose="020B0604030504040204" pitchFamily="34" charset="0"/>
              </a:rPr>
              <a:t>grupperinger.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For </a:t>
            </a:r>
            <a:r>
              <a:rPr lang="da-DK" sz="1200" dirty="0">
                <a:solidFill>
                  <a:srgbClr val="597786"/>
                </a:solidFill>
                <a:latin typeface="Verdana" panose="020B0604030504040204" pitchFamily="34" charset="0"/>
                <a:ea typeface="Verdana" panose="020B0604030504040204" pitchFamily="34" charset="0"/>
              </a:rPr>
              <a:t>flere data henvises til Ankestyrelsens talportal link: </a:t>
            </a:r>
            <a:r>
              <a:rPr lang="da-DK" sz="1200" dirty="0">
                <a:solidFill>
                  <a:srgbClr val="597786"/>
                </a:solidFill>
                <a:latin typeface="Verdana" panose="020B0604030504040204" pitchFamily="34" charset="0"/>
                <a:ea typeface="Verdana" panose="020B0604030504040204" pitchFamily="34" charset="0"/>
                <a:hlinkClick r:id="rId3"/>
              </a:rPr>
              <a:t>https://ast.dk/tal-og-statistik-app/</a:t>
            </a:r>
            <a:r>
              <a:rPr lang="da-DK" sz="1200" dirty="0">
                <a:solidFill>
                  <a:srgbClr val="597786"/>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Tilmeld dig nyhedsbrevet på </a:t>
            </a:r>
            <a:r>
              <a:rPr lang="da-DK" sz="1200" dirty="0">
                <a:solidFill>
                  <a:srgbClr val="597786"/>
                </a:solidFill>
                <a:latin typeface="Verdana" panose="020B0604030504040204" pitchFamily="34" charset="0"/>
                <a:ea typeface="Verdana" panose="020B0604030504040204" pitchFamily="34" charset="0"/>
              </a:rPr>
              <a:t>Ankestyrelsens hjemmeside her: </a:t>
            </a:r>
            <a:r>
              <a:rPr lang="da-DK" sz="1200" dirty="0">
                <a:solidFill>
                  <a:srgbClr val="597786"/>
                </a:solidFill>
                <a:latin typeface="Verdana" panose="020B0604030504040204" pitchFamily="34" charset="0"/>
                <a:ea typeface="Verdana" panose="020B0604030504040204" pitchFamily="34" charset="0"/>
                <a:hlinkClick r:id="rId4"/>
              </a:rPr>
              <a:t>https://</a:t>
            </a:r>
            <a:r>
              <a:rPr lang="da-DK" sz="1200" dirty="0" smtClean="0">
                <a:solidFill>
                  <a:srgbClr val="597786"/>
                </a:solidFill>
                <a:latin typeface="Verdana" panose="020B0604030504040204" pitchFamily="34" charset="0"/>
                <a:ea typeface="Verdana" panose="020B0604030504040204" pitchFamily="34" charset="0"/>
                <a:hlinkClick r:id="rId4"/>
              </a:rPr>
              <a:t>ast.dk/nyheder</a:t>
            </a:r>
            <a:endParaRPr lang="da-DK" sz="1200" dirty="0" smtClean="0">
              <a:solidFill>
                <a:srgbClr val="597786"/>
              </a:solidFill>
              <a:latin typeface="Verdana" panose="020B0604030504040204" pitchFamily="34" charset="0"/>
              <a:ea typeface="Verdana" panose="020B0604030504040204" pitchFamily="34" charset="0"/>
            </a:endParaRPr>
          </a:p>
          <a:p>
            <a:pPr marL="171450" indent="-171450">
              <a:lnSpc>
                <a:spcPts val="2000"/>
              </a:lnSpc>
              <a:spcAft>
                <a:spcPts val="600"/>
              </a:spcAft>
              <a:buFont typeface="Wingdings" panose="05000000000000000000" pitchFamily="2" charset="2"/>
              <a:buChar char="v"/>
            </a:pPr>
            <a:r>
              <a:rPr lang="da-DK" sz="1200" dirty="0" smtClean="0">
                <a:solidFill>
                  <a:srgbClr val="597786"/>
                </a:solidFill>
                <a:latin typeface="Verdana" panose="020B0604030504040204" pitchFamily="34" charset="0"/>
                <a:ea typeface="Verdana" panose="020B0604030504040204" pitchFamily="34" charset="0"/>
              </a:rPr>
              <a:t>Har </a:t>
            </a:r>
            <a:r>
              <a:rPr lang="da-DK" sz="1200" dirty="0">
                <a:solidFill>
                  <a:srgbClr val="597786"/>
                </a:solidFill>
                <a:latin typeface="Verdana" panose="020B0604030504040204" pitchFamily="34" charset="0"/>
                <a:ea typeface="Verdana" panose="020B0604030504040204" pitchFamily="34" charset="0"/>
              </a:rPr>
              <a:t>I yderligere spørgsmål til </a:t>
            </a:r>
            <a:r>
              <a:rPr lang="da-DK" sz="1200" dirty="0" smtClean="0">
                <a:solidFill>
                  <a:srgbClr val="597786"/>
                </a:solidFill>
                <a:latin typeface="Verdana" panose="020B0604030504040204" pitchFamily="34" charset="0"/>
                <a:ea typeface="Verdana" panose="020B0604030504040204" pitchFamily="34" charset="0"/>
              </a:rPr>
              <a:t>data, </a:t>
            </a:r>
            <a:r>
              <a:rPr lang="da-DK" sz="1200" dirty="0">
                <a:solidFill>
                  <a:srgbClr val="597786"/>
                </a:solidFill>
                <a:latin typeface="Verdana" panose="020B0604030504040204" pitchFamily="34" charset="0"/>
                <a:ea typeface="Verdana" panose="020B0604030504040204" pitchFamily="34" charset="0"/>
              </a:rPr>
              <a:t>er I velkomne til at skrive til vores statistik-team på </a:t>
            </a:r>
            <a:r>
              <a:rPr lang="da-DK" sz="1200" dirty="0" smtClean="0">
                <a:solidFill>
                  <a:srgbClr val="FF0000"/>
                </a:solidFill>
                <a:latin typeface="Verdana" panose="020B0604030504040204" pitchFamily="34" charset="0"/>
                <a:ea typeface="Verdana" panose="020B0604030504040204" pitchFamily="34" charset="0"/>
                <a:hlinkClick r:id="rId5"/>
              </a:rPr>
              <a:t>statistik@ast.dk</a:t>
            </a:r>
            <a:r>
              <a:rPr lang="da-DK" sz="1200" dirty="0" smtClean="0">
                <a:solidFill>
                  <a:srgbClr val="FF0000"/>
                </a:solidFill>
                <a:latin typeface="Verdana" panose="020B0604030504040204" pitchFamily="34" charset="0"/>
                <a:ea typeface="Verdana" panose="020B0604030504040204" pitchFamily="34" charset="0"/>
              </a:rPr>
              <a:t> </a:t>
            </a:r>
          </a:p>
          <a:p>
            <a:pPr marL="171450" indent="-171450">
              <a:lnSpc>
                <a:spcPts val="2000"/>
              </a:lnSpc>
              <a:spcAft>
                <a:spcPts val="600"/>
              </a:spcAft>
              <a:buFont typeface="Wingdings" panose="05000000000000000000" pitchFamily="2" charset="2"/>
              <a:buChar char="v"/>
            </a:pPr>
            <a:endParaRPr lang="da-DK" sz="1200" dirty="0" smtClean="0">
              <a:solidFill>
                <a:srgbClr val="FF0000"/>
              </a:solidFill>
              <a:latin typeface="Verdana" panose="020B0604030504040204" pitchFamily="34" charset="0"/>
              <a:ea typeface="Verdana" panose="020B0604030504040204" pitchFamily="34" charset="0"/>
            </a:endParaRPr>
          </a:p>
          <a:p>
            <a:pPr marL="171450" indent="-171450">
              <a:lnSpc>
                <a:spcPts val="2000"/>
              </a:lnSpc>
              <a:spcAft>
                <a:spcPts val="600"/>
              </a:spcAft>
              <a:buFont typeface="Wingdings" panose="05000000000000000000" pitchFamily="2" charset="2"/>
              <a:buChar char="v"/>
            </a:pPr>
            <a:endParaRPr lang="da-DK" sz="1200"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5718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389182"/>
            <a:ext cx="9185887" cy="623887"/>
          </a:xfrm>
        </p:spPr>
        <p:txBody>
          <a:bodyPr/>
          <a:lstStyle/>
          <a:p>
            <a:pPr marL="0" indent="0">
              <a:buNone/>
            </a:pPr>
            <a:r>
              <a:rPr lang="da-DK" dirty="0" smtClean="0">
                <a:solidFill>
                  <a:srgbClr val="597786"/>
                </a:solidFill>
              </a:rPr>
              <a:t>Størstedelen af indkomne sager er ulykkesager</a:t>
            </a:r>
          </a:p>
          <a:p>
            <a:pPr marL="0" indent="0">
              <a:buNone/>
            </a:pPr>
            <a:r>
              <a:rPr lang="da-DK" sz="1800" i="1" dirty="0" smtClean="0">
                <a:solidFill>
                  <a:srgbClr val="597786"/>
                </a:solidFill>
              </a:rPr>
              <a:t>Fordeling af </a:t>
            </a:r>
            <a:r>
              <a:rPr lang="da-DK" sz="1800" i="1" dirty="0">
                <a:solidFill>
                  <a:srgbClr val="597786"/>
                </a:solidFill>
              </a:rPr>
              <a:t>indkomne </a:t>
            </a:r>
            <a:r>
              <a:rPr lang="da-DK" sz="1800" i="1" dirty="0" smtClean="0">
                <a:solidFill>
                  <a:srgbClr val="597786"/>
                </a:solidFill>
              </a:rPr>
              <a:t>sager, 2022 og 2023</a:t>
            </a:r>
            <a:endParaRPr lang="da-DK" sz="1800" i="1" dirty="0">
              <a:solidFill>
                <a:srgbClr val="597786"/>
              </a:solidFill>
            </a:endParaRPr>
          </a:p>
          <a:p>
            <a:pPr marL="0" indent="0">
              <a:buNone/>
            </a:pPr>
            <a:endParaRPr lang="da-DK" dirty="0">
              <a:solidFill>
                <a:srgbClr val="597786"/>
              </a:solidFill>
            </a:endParaRPr>
          </a:p>
        </p:txBody>
      </p:sp>
      <p:sp>
        <p:nvSpPr>
          <p:cNvPr id="5" name="Rektangel 4"/>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5" name="Tekstfelt 14"/>
          <p:cNvSpPr txBox="1"/>
          <p:nvPr/>
        </p:nvSpPr>
        <p:spPr>
          <a:xfrm>
            <a:off x="8393545" y="19396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16" name="Tekstfelt 15"/>
          <p:cNvSpPr txBox="1"/>
          <p:nvPr/>
        </p:nvSpPr>
        <p:spPr>
          <a:xfrm>
            <a:off x="2855479" y="19396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8" name="Diagram 7"/>
          <p:cNvGraphicFramePr>
            <a:graphicFrameLocks/>
          </p:cNvGraphicFramePr>
          <p:nvPr>
            <p:extLst>
              <p:ext uri="{D42A27DB-BD31-4B8C-83A1-F6EECF244321}">
                <p14:modId xmlns:p14="http://schemas.microsoft.com/office/powerpoint/2010/main" val="1881213902"/>
              </p:ext>
            </p:extLst>
          </p:nvPr>
        </p:nvGraphicFramePr>
        <p:xfrm>
          <a:off x="1339913" y="2480650"/>
          <a:ext cx="10076507" cy="35761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felt 1"/>
          <p:cNvSpPr txBox="1"/>
          <p:nvPr/>
        </p:nvSpPr>
        <p:spPr>
          <a:xfrm rot="5400000">
            <a:off x="10273407" y="3252470"/>
            <a:ext cx="1045699" cy="307777"/>
          </a:xfrm>
          <a:prstGeom prst="rect">
            <a:avLst/>
          </a:prstGeom>
          <a:noFill/>
        </p:spPr>
        <p:txBody>
          <a:bodyPr wrap="square" rtlCol="0">
            <a:spAutoFit/>
          </a:bodyPr>
          <a:lstStyle/>
          <a:p>
            <a:pPr algn="ctr"/>
            <a:r>
              <a:rPr lang="da-DK" sz="1400" dirty="0" smtClean="0"/>
              <a:t>11.200</a:t>
            </a:r>
            <a:endParaRPr lang="da-DK" sz="1400" dirty="0"/>
          </a:p>
        </p:txBody>
      </p:sp>
      <p:sp>
        <p:nvSpPr>
          <p:cNvPr id="10" name="Tekstfelt 9"/>
          <p:cNvSpPr txBox="1"/>
          <p:nvPr/>
        </p:nvSpPr>
        <p:spPr>
          <a:xfrm rot="5400000">
            <a:off x="7870695" y="4880585"/>
            <a:ext cx="1045699" cy="307777"/>
          </a:xfrm>
          <a:prstGeom prst="rect">
            <a:avLst/>
          </a:prstGeom>
          <a:noFill/>
        </p:spPr>
        <p:txBody>
          <a:bodyPr wrap="square" rtlCol="0">
            <a:spAutoFit/>
          </a:bodyPr>
          <a:lstStyle/>
          <a:p>
            <a:pPr algn="ctr"/>
            <a:r>
              <a:rPr lang="da-DK" sz="1400" dirty="0" smtClean="0"/>
              <a:t>8.100</a:t>
            </a:r>
            <a:endParaRPr lang="da-DK" sz="1400" dirty="0"/>
          </a:p>
        </p:txBody>
      </p:sp>
    </p:spTree>
    <p:extLst>
      <p:ext uri="{BB962C8B-B14F-4D97-AF65-F5344CB8AC3E}">
        <p14:creationId xmlns:p14="http://schemas.microsoft.com/office/powerpoint/2010/main" val="148070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97829" y="389182"/>
            <a:ext cx="9185887" cy="623887"/>
          </a:xfrm>
        </p:spPr>
        <p:txBody>
          <a:bodyPr/>
          <a:lstStyle/>
          <a:p>
            <a:pPr marL="0" indent="0">
              <a:buNone/>
            </a:pPr>
            <a:r>
              <a:rPr lang="da-DK" dirty="0" smtClean="0">
                <a:solidFill>
                  <a:srgbClr val="597786"/>
                </a:solidFill>
              </a:rPr>
              <a:t>I størstedelen af de indkomne sager klager tilskadekomne</a:t>
            </a:r>
          </a:p>
          <a:p>
            <a:pPr marL="0" indent="0">
              <a:buNone/>
            </a:pPr>
            <a:r>
              <a:rPr lang="da-DK" sz="1800" i="1" dirty="0" smtClean="0">
                <a:solidFill>
                  <a:srgbClr val="597786"/>
                </a:solidFill>
              </a:rPr>
              <a:t>Fordeling af </a:t>
            </a:r>
            <a:r>
              <a:rPr lang="da-DK" sz="1800" i="1" dirty="0">
                <a:solidFill>
                  <a:srgbClr val="597786"/>
                </a:solidFill>
              </a:rPr>
              <a:t>indkomne </a:t>
            </a:r>
            <a:r>
              <a:rPr lang="da-DK" sz="1800" i="1" dirty="0" smtClean="0">
                <a:solidFill>
                  <a:srgbClr val="597786"/>
                </a:solidFill>
              </a:rPr>
              <a:t>sager, 2023</a:t>
            </a:r>
            <a:endParaRPr lang="da-DK" sz="1800" i="1" dirty="0">
              <a:solidFill>
                <a:srgbClr val="597786"/>
              </a:solidFill>
            </a:endParaRPr>
          </a:p>
          <a:p>
            <a:pPr marL="0" indent="0">
              <a:buNone/>
            </a:pPr>
            <a:endParaRPr lang="da-DK" dirty="0">
              <a:solidFill>
                <a:srgbClr val="597786"/>
              </a:solidFill>
            </a:endParaRPr>
          </a:p>
        </p:txBody>
      </p:sp>
      <p:sp>
        <p:nvSpPr>
          <p:cNvPr id="5" name="Rektangel 4"/>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5" name="Tekstfelt 14"/>
          <p:cNvSpPr txBox="1"/>
          <p:nvPr/>
        </p:nvSpPr>
        <p:spPr>
          <a:xfrm>
            <a:off x="78509" y="1791917"/>
            <a:ext cx="1967345" cy="400110"/>
          </a:xfrm>
          <a:prstGeom prst="rect">
            <a:avLst/>
          </a:prstGeom>
          <a:noFill/>
        </p:spPr>
        <p:txBody>
          <a:bodyPr wrap="square" rtlCol="0">
            <a:spAutoFit/>
          </a:bodyPr>
          <a:lstStyle/>
          <a:p>
            <a:r>
              <a:rPr lang="da-DK" sz="2000" b="1" dirty="0" smtClean="0"/>
              <a:t>ALLE SAGER</a:t>
            </a:r>
          </a:p>
        </p:txBody>
      </p:sp>
      <p:graphicFrame>
        <p:nvGraphicFramePr>
          <p:cNvPr id="10" name="Diagram 9"/>
          <p:cNvGraphicFramePr>
            <a:graphicFrameLocks/>
          </p:cNvGraphicFramePr>
          <p:nvPr>
            <p:extLst>
              <p:ext uri="{D42A27DB-BD31-4B8C-83A1-F6EECF244321}">
                <p14:modId xmlns:p14="http://schemas.microsoft.com/office/powerpoint/2010/main" val="2083934805"/>
              </p:ext>
            </p:extLst>
          </p:nvPr>
        </p:nvGraphicFramePr>
        <p:xfrm>
          <a:off x="208231" y="2192027"/>
          <a:ext cx="5640696" cy="3846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p:cNvGraphicFramePr>
            <a:graphicFrameLocks/>
          </p:cNvGraphicFramePr>
          <p:nvPr>
            <p:extLst>
              <p:ext uri="{D42A27DB-BD31-4B8C-83A1-F6EECF244321}">
                <p14:modId xmlns:p14="http://schemas.microsoft.com/office/powerpoint/2010/main" val="1756098047"/>
              </p:ext>
            </p:extLst>
          </p:nvPr>
        </p:nvGraphicFramePr>
        <p:xfrm>
          <a:off x="6457373" y="4496277"/>
          <a:ext cx="4913746" cy="231064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kstfelt 20"/>
          <p:cNvSpPr txBox="1"/>
          <p:nvPr/>
        </p:nvSpPr>
        <p:spPr>
          <a:xfrm>
            <a:off x="9210675" y="4206836"/>
            <a:ext cx="2917536" cy="578882"/>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r"/>
            <a:r>
              <a:rPr lang="da-DK" sz="1400" b="1" dirty="0" smtClean="0"/>
              <a:t>SAGER, DER UDSPRINGER AF EN ERHVERVSSYGDOM</a:t>
            </a:r>
            <a:endParaRPr lang="da-DK" sz="1400" b="1" dirty="0"/>
          </a:p>
        </p:txBody>
      </p:sp>
      <p:sp>
        <p:nvSpPr>
          <p:cNvPr id="22" name="Tekstfelt 21"/>
          <p:cNvSpPr txBox="1"/>
          <p:nvPr/>
        </p:nvSpPr>
        <p:spPr>
          <a:xfrm>
            <a:off x="9210675" y="1860811"/>
            <a:ext cx="2917536" cy="578882"/>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r"/>
            <a:r>
              <a:rPr lang="da-DK" sz="1400" b="1" dirty="0" smtClean="0">
                <a:solidFill>
                  <a:schemeClr val="bg1"/>
                </a:solidFill>
              </a:rPr>
              <a:t>SAGER, DER UDSPRINGER AF EN ARBEJDSULYKKE</a:t>
            </a:r>
            <a:endParaRPr lang="da-DK" sz="1400" b="1" dirty="0">
              <a:solidFill>
                <a:schemeClr val="bg1"/>
              </a:solidFill>
            </a:endParaRPr>
          </a:p>
        </p:txBody>
      </p:sp>
      <p:graphicFrame>
        <p:nvGraphicFramePr>
          <p:cNvPr id="20" name="Diagram 19"/>
          <p:cNvGraphicFramePr>
            <a:graphicFrameLocks/>
          </p:cNvGraphicFramePr>
          <p:nvPr>
            <p:extLst>
              <p:ext uri="{D42A27DB-BD31-4B8C-83A1-F6EECF244321}">
                <p14:modId xmlns:p14="http://schemas.microsoft.com/office/powerpoint/2010/main" val="2075295346"/>
              </p:ext>
            </p:extLst>
          </p:nvPr>
        </p:nvGraphicFramePr>
        <p:xfrm>
          <a:off x="6586682" y="2092133"/>
          <a:ext cx="4655127" cy="22594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057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189036" y="792163"/>
            <a:ext cx="9783764" cy="623887"/>
          </a:xfrm>
        </p:spPr>
        <p:txBody>
          <a:bodyPr/>
          <a:lstStyle/>
          <a:p>
            <a:pPr marL="0" indent="0">
              <a:buNone/>
            </a:pPr>
            <a:r>
              <a:rPr lang="da-DK" dirty="0" smtClean="0">
                <a:solidFill>
                  <a:srgbClr val="597786"/>
                </a:solidFill>
              </a:rPr>
              <a:t>Hvem klager under de fire sags-emner?</a:t>
            </a:r>
          </a:p>
          <a:p>
            <a:pPr marL="0" indent="0">
              <a:buNone/>
            </a:pPr>
            <a:r>
              <a:rPr lang="da-DK" sz="1800" i="1" dirty="0" smtClean="0">
                <a:solidFill>
                  <a:srgbClr val="597786"/>
                </a:solidFill>
              </a:rPr>
              <a:t>Indkomne sager, 2023</a:t>
            </a:r>
            <a:endParaRPr lang="da-DK" sz="1800" i="1"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 </a:t>
            </a:r>
          </a:p>
        </p:txBody>
      </p:sp>
      <p:sp>
        <p:nvSpPr>
          <p:cNvPr id="15" name="Tekstfelt 14"/>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graphicFrame>
        <p:nvGraphicFramePr>
          <p:cNvPr id="9" name="Diagram 8"/>
          <p:cNvGraphicFramePr>
            <a:graphicFrameLocks/>
          </p:cNvGraphicFramePr>
          <p:nvPr>
            <p:extLst>
              <p:ext uri="{D42A27DB-BD31-4B8C-83A1-F6EECF244321}">
                <p14:modId xmlns:p14="http://schemas.microsoft.com/office/powerpoint/2010/main" val="232223914"/>
              </p:ext>
            </p:extLst>
          </p:nvPr>
        </p:nvGraphicFramePr>
        <p:xfrm>
          <a:off x="831273" y="2114550"/>
          <a:ext cx="10372436" cy="4240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50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189036" y="237984"/>
            <a:ext cx="9783764" cy="623887"/>
          </a:xfrm>
        </p:spPr>
        <p:txBody>
          <a:bodyPr/>
          <a:lstStyle/>
          <a:p>
            <a:pPr marL="0" indent="0">
              <a:buNone/>
            </a:pPr>
            <a:r>
              <a:rPr lang="da-DK" dirty="0" smtClean="0">
                <a:solidFill>
                  <a:srgbClr val="597786"/>
                </a:solidFill>
              </a:rPr>
              <a:t>Hvem klager under de fire sags-emner fordelt på ulykke og erhvervssygdom?</a:t>
            </a:r>
          </a:p>
          <a:p>
            <a:pPr marL="0" indent="0">
              <a:buNone/>
            </a:pPr>
            <a:r>
              <a:rPr lang="da-DK" sz="1800" i="1" dirty="0" smtClean="0">
                <a:solidFill>
                  <a:srgbClr val="597786"/>
                </a:solidFill>
              </a:rPr>
              <a:t>Indkomne sager, 2023</a:t>
            </a:r>
            <a:endParaRPr lang="da-DK" sz="1800" i="1" dirty="0">
              <a:solidFill>
                <a:srgbClr val="597786"/>
              </a:solidFill>
            </a:endParaRP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 </a:t>
            </a:r>
          </a:p>
        </p:txBody>
      </p:sp>
      <p:sp>
        <p:nvSpPr>
          <p:cNvPr id="20" name="Tekstfelt 19"/>
          <p:cNvSpPr txBox="1"/>
          <p:nvPr/>
        </p:nvSpPr>
        <p:spPr>
          <a:xfrm>
            <a:off x="8393545" y="1863430"/>
            <a:ext cx="2937164" cy="715089"/>
          </a:xfrm>
          <a:prstGeom prst="roundRect">
            <a:avLst/>
          </a:prstGeom>
          <a:solidFill>
            <a:srgbClr val="99C0C6"/>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t>SAGER, DER UDSPRINGER AF EN ERHVERVSSYGDOM</a:t>
            </a:r>
            <a:endParaRPr lang="da-DK" b="1" dirty="0"/>
          </a:p>
        </p:txBody>
      </p:sp>
      <p:sp>
        <p:nvSpPr>
          <p:cNvPr id="21" name="Tekstfelt 20"/>
          <p:cNvSpPr txBox="1"/>
          <p:nvPr/>
        </p:nvSpPr>
        <p:spPr>
          <a:xfrm>
            <a:off x="1598179" y="1863430"/>
            <a:ext cx="3931084" cy="715089"/>
          </a:xfrm>
          <a:prstGeom prst="roundRect">
            <a:avLst/>
          </a:prstGeom>
          <a:solidFill>
            <a:srgbClr val="00627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da-DK" b="1" dirty="0" smtClean="0">
                <a:solidFill>
                  <a:schemeClr val="bg1"/>
                </a:solidFill>
              </a:rPr>
              <a:t>SAGER, DER UDSPRINGER AF EN ARBEJDSULYKKE</a:t>
            </a:r>
            <a:endParaRPr lang="da-DK" b="1" dirty="0">
              <a:solidFill>
                <a:schemeClr val="bg1"/>
              </a:solidFill>
            </a:endParaRPr>
          </a:p>
        </p:txBody>
      </p:sp>
      <p:graphicFrame>
        <p:nvGraphicFramePr>
          <p:cNvPr id="12" name="Diagram 11"/>
          <p:cNvGraphicFramePr>
            <a:graphicFrameLocks/>
          </p:cNvGraphicFramePr>
          <p:nvPr>
            <p:extLst>
              <p:ext uri="{D42A27DB-BD31-4B8C-83A1-F6EECF244321}">
                <p14:modId xmlns:p14="http://schemas.microsoft.com/office/powerpoint/2010/main" val="4059470085"/>
              </p:ext>
            </p:extLst>
          </p:nvPr>
        </p:nvGraphicFramePr>
        <p:xfrm>
          <a:off x="6238875" y="2881252"/>
          <a:ext cx="5819775" cy="3576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p:cNvGraphicFramePr>
            <a:graphicFrameLocks/>
          </p:cNvGraphicFramePr>
          <p:nvPr>
            <p:extLst>
              <p:ext uri="{D42A27DB-BD31-4B8C-83A1-F6EECF244321}">
                <p14:modId xmlns:p14="http://schemas.microsoft.com/office/powerpoint/2010/main" val="1209082380"/>
              </p:ext>
            </p:extLst>
          </p:nvPr>
        </p:nvGraphicFramePr>
        <p:xfrm>
          <a:off x="142875" y="2578519"/>
          <a:ext cx="6219825" cy="38793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78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2"/>
          </p:nvPr>
        </p:nvSpPr>
        <p:spPr>
          <a:xfrm>
            <a:off x="1189036" y="792163"/>
            <a:ext cx="10612439" cy="623887"/>
          </a:xfrm>
        </p:spPr>
        <p:txBody>
          <a:bodyPr/>
          <a:lstStyle/>
          <a:p>
            <a:pPr marL="0" indent="0">
              <a:buNone/>
            </a:pPr>
            <a:r>
              <a:rPr lang="da-DK" dirty="0" smtClean="0">
                <a:solidFill>
                  <a:srgbClr val="597786"/>
                </a:solidFill>
              </a:rPr>
              <a:t>Afgjorte sager i 2023 fordelt på sags-emner </a:t>
            </a:r>
          </a:p>
          <a:p>
            <a:pPr marL="0" indent="0">
              <a:buNone/>
            </a:pPr>
            <a:r>
              <a:rPr lang="da-DK" sz="1800" i="1" dirty="0" smtClean="0">
                <a:solidFill>
                  <a:srgbClr val="597786"/>
                </a:solidFill>
              </a:rPr>
              <a:t>Afgjorte sager 2023 (indkommet efter 1. januar 2022)</a:t>
            </a:r>
            <a:endParaRPr lang="da-DK" i="1" dirty="0" smtClean="0">
              <a:solidFill>
                <a:srgbClr val="597786"/>
              </a:solidFill>
            </a:endParaRPr>
          </a:p>
          <a:p>
            <a:pPr marL="0" indent="0">
              <a:buNone/>
            </a:pPr>
            <a:endParaRPr lang="da-DK" i="1" dirty="0" smtClean="0">
              <a:solidFill>
                <a:srgbClr val="597786"/>
              </a:solidFill>
            </a:endParaRPr>
          </a:p>
          <a:p>
            <a:pPr marL="0" indent="0">
              <a:buNone/>
            </a:pPr>
            <a:r>
              <a:rPr lang="da-DK" dirty="0" smtClean="0">
                <a:solidFill>
                  <a:srgbClr val="597786"/>
                </a:solidFill>
              </a:rPr>
              <a:t> </a:t>
            </a:r>
            <a:endParaRPr lang="da-DK" dirty="0">
              <a:solidFill>
                <a:srgbClr val="597786"/>
              </a:solidFill>
            </a:endParaRPr>
          </a:p>
        </p:txBody>
      </p:sp>
      <p:sp>
        <p:nvSpPr>
          <p:cNvPr id="18" name="Rektangel 1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graphicFrame>
        <p:nvGraphicFramePr>
          <p:cNvPr id="6" name="Diagram 5"/>
          <p:cNvGraphicFramePr>
            <a:graphicFrameLocks/>
          </p:cNvGraphicFramePr>
          <p:nvPr>
            <p:extLst>
              <p:ext uri="{D42A27DB-BD31-4B8C-83A1-F6EECF244321}">
                <p14:modId xmlns:p14="http://schemas.microsoft.com/office/powerpoint/2010/main" val="1521829352"/>
              </p:ext>
            </p:extLst>
          </p:nvPr>
        </p:nvGraphicFramePr>
        <p:xfrm>
          <a:off x="5626497" y="2108388"/>
          <a:ext cx="6565503" cy="3949653"/>
        </p:xfrm>
        <a:graphic>
          <a:graphicData uri="http://schemas.openxmlformats.org/drawingml/2006/chart">
            <c:chart xmlns:c="http://schemas.openxmlformats.org/drawingml/2006/chart" xmlns:r="http://schemas.openxmlformats.org/officeDocument/2006/relationships" r:id="rId2"/>
          </a:graphicData>
        </a:graphic>
      </p:graphicFrame>
      <p:sp>
        <p:nvSpPr>
          <p:cNvPr id="2" name="Ellipse 1"/>
          <p:cNvSpPr/>
          <p:nvPr/>
        </p:nvSpPr>
        <p:spPr>
          <a:xfrm>
            <a:off x="419100" y="2904096"/>
            <a:ext cx="1800000" cy="1800000"/>
          </a:xfrm>
          <a:prstGeom prst="ellipse">
            <a:avLst/>
          </a:prstGeom>
          <a:noFill/>
          <a:ln w="28575">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793770" y="3339891"/>
            <a:ext cx="1093569" cy="523220"/>
          </a:xfrm>
          <a:prstGeom prst="rect">
            <a:avLst/>
          </a:prstGeom>
        </p:spPr>
        <p:txBody>
          <a:bodyPr wrap="none">
            <a:spAutoFit/>
          </a:bodyPr>
          <a:lstStyle/>
          <a:p>
            <a:r>
              <a:rPr lang="da-DK" sz="2800" b="1" dirty="0" smtClean="0">
                <a:effectLst>
                  <a:outerShdw blurRad="38100" dist="38100" dir="2700000" algn="tl">
                    <a:srgbClr val="000000">
                      <a:alpha val="43137"/>
                    </a:srgbClr>
                  </a:outerShdw>
                </a:effectLst>
              </a:rPr>
              <a:t>9.100 </a:t>
            </a:r>
            <a:endParaRPr lang="da-DK" sz="2800" b="1" dirty="0">
              <a:effectLst>
                <a:outerShdw blurRad="38100" dist="38100" dir="2700000" algn="tl">
                  <a:srgbClr val="000000">
                    <a:alpha val="43137"/>
                  </a:srgbClr>
                </a:outerShdw>
              </a:effectLst>
            </a:endParaRPr>
          </a:p>
        </p:txBody>
      </p:sp>
      <p:sp>
        <p:nvSpPr>
          <p:cNvPr id="8" name="Rektangel 7"/>
          <p:cNvSpPr/>
          <p:nvPr/>
        </p:nvSpPr>
        <p:spPr>
          <a:xfrm>
            <a:off x="589194" y="3767649"/>
            <a:ext cx="1497911" cy="369332"/>
          </a:xfrm>
          <a:prstGeom prst="rect">
            <a:avLst/>
          </a:prstGeom>
        </p:spPr>
        <p:txBody>
          <a:bodyPr wrap="none">
            <a:spAutoFit/>
          </a:bodyPr>
          <a:lstStyle/>
          <a:p>
            <a:r>
              <a:rPr lang="da-DK" i="1" dirty="0"/>
              <a:t>afgjort i 2023 </a:t>
            </a:r>
          </a:p>
        </p:txBody>
      </p:sp>
      <p:sp>
        <p:nvSpPr>
          <p:cNvPr id="9" name="Vinkel 8"/>
          <p:cNvSpPr/>
          <p:nvPr/>
        </p:nvSpPr>
        <p:spPr>
          <a:xfrm>
            <a:off x="2599656" y="3485121"/>
            <a:ext cx="409575" cy="435140"/>
          </a:xfrm>
          <a:prstGeom prst="chevron">
            <a:avLst/>
          </a:prstGeom>
          <a:solidFill>
            <a:srgbClr val="00414D"/>
          </a:solidFill>
          <a:ln>
            <a:solidFill>
              <a:srgbClr val="00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2" name="Ellipse 11"/>
          <p:cNvSpPr/>
          <p:nvPr/>
        </p:nvSpPr>
        <p:spPr>
          <a:xfrm>
            <a:off x="3333801" y="2867649"/>
            <a:ext cx="1800000" cy="1800000"/>
          </a:xfrm>
          <a:prstGeom prst="ellipse">
            <a:avLst/>
          </a:prstGeom>
          <a:noFill/>
          <a:ln w="28575">
            <a:solidFill>
              <a:srgbClr val="0041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708471" y="3303444"/>
            <a:ext cx="1093569" cy="523220"/>
          </a:xfrm>
          <a:prstGeom prst="rect">
            <a:avLst/>
          </a:prstGeom>
        </p:spPr>
        <p:txBody>
          <a:bodyPr wrap="none">
            <a:spAutoFit/>
          </a:bodyPr>
          <a:lstStyle/>
          <a:p>
            <a:r>
              <a:rPr lang="da-DK" sz="2800" b="1" dirty="0" smtClean="0">
                <a:effectLst>
                  <a:outerShdw blurRad="38100" dist="38100" dir="2700000" algn="tl">
                    <a:srgbClr val="000000">
                      <a:alpha val="43137"/>
                    </a:srgbClr>
                  </a:outerShdw>
                </a:effectLst>
              </a:rPr>
              <a:t>9.000 </a:t>
            </a:r>
            <a:endParaRPr lang="da-DK" sz="2800" b="1" dirty="0">
              <a:effectLst>
                <a:outerShdw blurRad="38100" dist="38100" dir="2700000" algn="tl">
                  <a:srgbClr val="000000">
                    <a:alpha val="43137"/>
                  </a:srgbClr>
                </a:outerShdw>
              </a:effectLst>
            </a:endParaRPr>
          </a:p>
        </p:txBody>
      </p:sp>
      <p:sp>
        <p:nvSpPr>
          <p:cNvPr id="14" name="Rektangel 13"/>
          <p:cNvSpPr/>
          <p:nvPr/>
        </p:nvSpPr>
        <p:spPr>
          <a:xfrm>
            <a:off x="3368170" y="3683293"/>
            <a:ext cx="1774170" cy="646331"/>
          </a:xfrm>
          <a:prstGeom prst="rect">
            <a:avLst/>
          </a:prstGeom>
        </p:spPr>
        <p:txBody>
          <a:bodyPr wrap="square">
            <a:spAutoFit/>
          </a:bodyPr>
          <a:lstStyle/>
          <a:p>
            <a:pPr algn="ctr"/>
            <a:r>
              <a:rPr lang="da-DK" i="1" dirty="0" smtClean="0"/>
              <a:t>Indkommet efter 1. januar 2022</a:t>
            </a:r>
            <a:endParaRPr lang="da-DK" i="1" dirty="0"/>
          </a:p>
        </p:txBody>
      </p:sp>
      <p:sp>
        <p:nvSpPr>
          <p:cNvPr id="15" name="Rektangel 14"/>
          <p:cNvSpPr/>
          <p:nvPr/>
        </p:nvSpPr>
        <p:spPr>
          <a:xfrm>
            <a:off x="2390062" y="3150170"/>
            <a:ext cx="681597" cy="369332"/>
          </a:xfrm>
          <a:prstGeom prst="rect">
            <a:avLst/>
          </a:prstGeom>
        </p:spPr>
        <p:txBody>
          <a:bodyPr wrap="none">
            <a:spAutoFit/>
          </a:bodyPr>
          <a:lstStyle/>
          <a:p>
            <a:r>
              <a:rPr lang="da-DK" i="1" dirty="0" smtClean="0"/>
              <a:t>heraf</a:t>
            </a:r>
            <a:endParaRPr lang="da-DK" i="1" dirty="0"/>
          </a:p>
        </p:txBody>
      </p:sp>
      <p:sp>
        <p:nvSpPr>
          <p:cNvPr id="17" name="Vinkel 16"/>
          <p:cNvSpPr/>
          <p:nvPr/>
        </p:nvSpPr>
        <p:spPr>
          <a:xfrm>
            <a:off x="5370182" y="3461188"/>
            <a:ext cx="409575" cy="435140"/>
          </a:xfrm>
          <a:prstGeom prst="chevron">
            <a:avLst/>
          </a:prstGeom>
          <a:solidFill>
            <a:srgbClr val="00414D"/>
          </a:solidFill>
          <a:ln>
            <a:solidFill>
              <a:srgbClr val="00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9" name="Tekstfelt 18"/>
          <p:cNvSpPr txBox="1"/>
          <p:nvPr/>
        </p:nvSpPr>
        <p:spPr>
          <a:xfrm>
            <a:off x="132635" y="4823291"/>
            <a:ext cx="5163642" cy="1569660"/>
          </a:xfrm>
          <a:prstGeom prst="rect">
            <a:avLst/>
          </a:prstGeom>
          <a:solidFill>
            <a:srgbClr val="99C0C6"/>
          </a:solidFill>
          <a:ln w="19050">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600" dirty="0" smtClean="0"/>
              <a:t>Fra 1. januar 2022 begyndte vi at registrere, hvem af parterne i sagen, der klager. Derfor er det kun for sager modtaget fra 1. januar 2022, at vi kan opdele i klagetyper. Af de 9.100 afgjorte sager i 2023 modtog vi 9.000 af dem efter 1. januar 2022. Det er disse sager, som de næste figurer omhandler.</a:t>
            </a:r>
            <a:endParaRPr lang="da-DK" sz="1600" dirty="0"/>
          </a:p>
        </p:txBody>
      </p:sp>
    </p:spTree>
    <p:extLst>
      <p:ext uri="{BB962C8B-B14F-4D97-AF65-F5344CB8AC3E}">
        <p14:creationId xmlns:p14="http://schemas.microsoft.com/office/powerpoint/2010/main" val="227423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3670573373"/>
              </p:ext>
            </p:extLst>
          </p:nvPr>
        </p:nvGraphicFramePr>
        <p:xfrm>
          <a:off x="78509" y="2155491"/>
          <a:ext cx="5905831"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tekst 3"/>
          <p:cNvSpPr>
            <a:spLocks noGrp="1"/>
          </p:cNvSpPr>
          <p:nvPr>
            <p:ph type="body" sz="quarter" idx="12"/>
          </p:nvPr>
        </p:nvSpPr>
        <p:spPr>
          <a:xfrm>
            <a:off x="1189036" y="792163"/>
            <a:ext cx="9543131" cy="623887"/>
          </a:xfrm>
        </p:spPr>
        <p:txBody>
          <a:bodyPr/>
          <a:lstStyle/>
          <a:p>
            <a:pPr marL="0" indent="0">
              <a:buNone/>
            </a:pPr>
            <a:r>
              <a:rPr lang="da-DK" dirty="0" smtClean="0">
                <a:solidFill>
                  <a:srgbClr val="597786"/>
                </a:solidFill>
              </a:rPr>
              <a:t>Omgjorte sager fordelt på klagetyper</a:t>
            </a:r>
          </a:p>
          <a:p>
            <a:pPr marL="0" indent="0">
              <a:buNone/>
            </a:pPr>
            <a:r>
              <a:rPr lang="da-DK" sz="1800" i="1" dirty="0" smtClean="0">
                <a:solidFill>
                  <a:srgbClr val="597786"/>
                </a:solidFill>
              </a:rPr>
              <a:t>Afgjorte sager 2023 indkommet efter 1. januar 2022</a:t>
            </a:r>
            <a:endParaRPr lang="da-DK" sz="1800" i="1" dirty="0">
              <a:solidFill>
                <a:srgbClr val="597786"/>
              </a:solidFill>
            </a:endParaRPr>
          </a:p>
          <a:p>
            <a:pPr marL="0" indent="0">
              <a:buNone/>
            </a:pPr>
            <a:endParaRPr lang="da-DK" dirty="0">
              <a:solidFill>
                <a:srgbClr val="597786"/>
              </a:solidFill>
            </a:endParaRPr>
          </a:p>
        </p:txBody>
      </p:sp>
      <p:cxnSp>
        <p:nvCxnSpPr>
          <p:cNvPr id="3" name="Lige forbindelse 2"/>
          <p:cNvCxnSpPr/>
          <p:nvPr/>
        </p:nvCxnSpPr>
        <p:spPr>
          <a:xfrm flipV="1">
            <a:off x="7830714" y="2612991"/>
            <a:ext cx="20320" cy="3276000"/>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7851034" y="2349552"/>
            <a:ext cx="2949505" cy="369332"/>
          </a:xfrm>
          <a:prstGeom prst="rect">
            <a:avLst/>
          </a:prstGeom>
          <a:noFill/>
        </p:spPr>
        <p:txBody>
          <a:bodyPr wrap="square" rtlCol="0">
            <a:spAutoFit/>
          </a:bodyPr>
          <a:lstStyle/>
          <a:p>
            <a:r>
              <a:rPr lang="da-DK" dirty="0" smtClean="0">
                <a:solidFill>
                  <a:srgbClr val="597786"/>
                </a:solidFill>
                <a:latin typeface="Verdana" panose="020B0604030504040204" pitchFamily="34" charset="0"/>
                <a:ea typeface="Verdana" panose="020B0604030504040204" pitchFamily="34" charset="0"/>
              </a:rPr>
              <a:t>Alle klagetyper: 30%</a:t>
            </a:r>
          </a:p>
        </p:txBody>
      </p:sp>
      <p:sp>
        <p:nvSpPr>
          <p:cNvPr id="8" name="Rektangel 7"/>
          <p:cNvSpPr/>
          <p:nvPr/>
        </p:nvSpPr>
        <p:spPr>
          <a:xfrm>
            <a:off x="-61008" y="6457890"/>
            <a:ext cx="3156633" cy="400110"/>
          </a:xfrm>
          <a:prstGeom prst="rect">
            <a:avLst/>
          </a:prstGeom>
        </p:spPr>
        <p:txBody>
          <a:bodyPr wrap="none">
            <a:spAutoFit/>
          </a:bodyPr>
          <a:lstStyle/>
          <a:p>
            <a:r>
              <a:rPr lang="da-DK" sz="1000" dirty="0" smtClean="0">
                <a:solidFill>
                  <a:schemeClr val="bg1">
                    <a:lumMod val="65000"/>
                  </a:schemeClr>
                </a:solidFill>
                <a:latin typeface="Verdana" panose="020B0604030504040204" pitchFamily="34" charset="0"/>
                <a:ea typeface="Verdana" panose="020B0604030504040204" pitchFamily="34" charset="0"/>
              </a:rPr>
              <a:t>Kilde: Ankestyrelsens sagsbehandlingssystem</a:t>
            </a:r>
          </a:p>
          <a:p>
            <a:r>
              <a:rPr lang="da-DK" sz="1000" dirty="0" smtClean="0">
                <a:solidFill>
                  <a:schemeClr val="bg1">
                    <a:lumMod val="65000"/>
                  </a:schemeClr>
                </a:solidFill>
                <a:latin typeface="Verdana" panose="020B0604030504040204" pitchFamily="34" charset="0"/>
                <a:ea typeface="Verdana" panose="020B0604030504040204" pitchFamily="34" charset="0"/>
              </a:rPr>
              <a:t>Data trukket pr. 22. april 2024</a:t>
            </a:r>
          </a:p>
        </p:txBody>
      </p:sp>
      <p:sp>
        <p:nvSpPr>
          <p:cNvPr id="12" name="Tekstfelt 11"/>
          <p:cNvSpPr txBox="1"/>
          <p:nvPr/>
        </p:nvSpPr>
        <p:spPr>
          <a:xfrm>
            <a:off x="78509" y="1791917"/>
            <a:ext cx="1967345" cy="461665"/>
          </a:xfrm>
          <a:prstGeom prst="rect">
            <a:avLst/>
          </a:prstGeom>
          <a:noFill/>
        </p:spPr>
        <p:txBody>
          <a:bodyPr wrap="square" rtlCol="0">
            <a:spAutoFit/>
          </a:bodyPr>
          <a:lstStyle/>
          <a:p>
            <a:r>
              <a:rPr lang="da-DK" sz="2400" b="1" dirty="0" smtClean="0"/>
              <a:t>ALLE SAGER</a:t>
            </a:r>
          </a:p>
        </p:txBody>
      </p:sp>
      <p:sp>
        <p:nvSpPr>
          <p:cNvPr id="9" name="Tekstfelt 8"/>
          <p:cNvSpPr txBox="1"/>
          <p:nvPr/>
        </p:nvSpPr>
        <p:spPr>
          <a:xfrm>
            <a:off x="6211773" y="1920490"/>
            <a:ext cx="5805459" cy="4185761"/>
          </a:xfrm>
          <a:prstGeom prst="rect">
            <a:avLst/>
          </a:prstGeom>
          <a:solidFill>
            <a:srgbClr val="99C0C6"/>
          </a:solidFill>
          <a:ln w="28575">
            <a:solidFill>
              <a:srgbClr val="00414D"/>
            </a:solidFill>
          </a:ln>
          <a:effectLst>
            <a:outerShdw blurRad="50800" dist="38100" dir="2700000" algn="tl" rotWithShape="0">
              <a:prstClr val="black">
                <a:alpha val="40000"/>
              </a:prstClr>
            </a:outerShdw>
          </a:effectLst>
        </p:spPr>
        <p:txBody>
          <a:bodyPr wrap="square" rtlCol="0">
            <a:spAutoFit/>
          </a:bodyPr>
          <a:lstStyle/>
          <a:p>
            <a:r>
              <a:rPr lang="da-DK" sz="1400" b="1" dirty="0" smtClean="0"/>
              <a:t>Stadfæstelse</a:t>
            </a:r>
            <a:r>
              <a:rPr lang="da-DK" sz="1400" dirty="0"/>
              <a:t> betyder, at Ankestyrelsen kommer frem til samme resultat som AES.</a:t>
            </a:r>
            <a:br>
              <a:rPr lang="da-DK" sz="1400" dirty="0"/>
            </a:br>
            <a:r>
              <a:rPr lang="da-DK" sz="1400" dirty="0"/>
              <a:t/>
            </a:r>
            <a:br>
              <a:rPr lang="da-DK" sz="1400" dirty="0"/>
            </a:br>
            <a:r>
              <a:rPr lang="da-DK" sz="1400" b="1" dirty="0"/>
              <a:t>Ændring</a:t>
            </a:r>
            <a:r>
              <a:rPr lang="da-DK" sz="1400" dirty="0"/>
              <a:t> betyder, at Ankestyrelsen sætter sin egen afgørelse med et andet resultat i stedet for AES' afgørelse.</a:t>
            </a:r>
            <a:br>
              <a:rPr lang="da-DK" sz="1400" dirty="0"/>
            </a:br>
            <a:r>
              <a:rPr lang="da-DK" sz="1400" dirty="0"/>
              <a:t/>
            </a:r>
            <a:br>
              <a:rPr lang="da-DK" sz="1400" dirty="0"/>
            </a:br>
            <a:r>
              <a:rPr lang="da-DK" sz="1400" b="1" dirty="0"/>
              <a:t>Hjemvisning</a:t>
            </a:r>
            <a:r>
              <a:rPr lang="da-DK" sz="1400" dirty="0"/>
              <a:t> betyder, at Ankestyrelsen sender sagen tilbage til AES som førsteinstans. AES skal behandle sagen og afgøre den igen. Årsagen til, at vi hjemviser en sag, kan for eksempel være, at sagen ikke er tilstrækkeligt oplyst.</a:t>
            </a:r>
            <a:br>
              <a:rPr lang="da-DK" sz="1400" dirty="0"/>
            </a:br>
            <a:r>
              <a:rPr lang="da-DK" sz="1400" dirty="0"/>
              <a:t/>
            </a:r>
            <a:br>
              <a:rPr lang="da-DK" sz="1400" dirty="0"/>
            </a:br>
            <a:r>
              <a:rPr lang="da-DK" sz="1400" b="1" dirty="0"/>
              <a:t>Ophævelse</a:t>
            </a:r>
            <a:r>
              <a:rPr lang="da-DK" sz="1400" dirty="0"/>
              <a:t> betyder, at AES’ afgørelse ikke længere gælder, typisk som en retsvirkning af en anden afgørelse. </a:t>
            </a:r>
            <a:r>
              <a:rPr lang="da-DK" sz="1400" dirty="0" smtClean="0"/>
              <a:t>Det sker typisk, hvis </a:t>
            </a:r>
            <a:r>
              <a:rPr lang="da-DK" sz="1400" dirty="0"/>
              <a:t>Ankestyrelsen ændrer en afgørelse om anerkendelse til afslag på anerkendelse. Her vil Ankestyrelsen ophæve afgørelserne om ydelser efter loven, hvis der også er påklaget spørgsmål </a:t>
            </a:r>
            <a:r>
              <a:rPr lang="da-DK" sz="1400" dirty="0" smtClean="0"/>
              <a:t>herom.</a:t>
            </a:r>
          </a:p>
          <a:p>
            <a:endParaRPr lang="da-DK" sz="1400" dirty="0"/>
          </a:p>
          <a:p>
            <a:r>
              <a:rPr lang="da-DK" sz="1400" b="1" dirty="0" smtClean="0"/>
              <a:t>Omgørelsesprocenten </a:t>
            </a:r>
            <a:r>
              <a:rPr lang="da-DK" sz="1400" dirty="0"/>
              <a:t>er antallet af </a:t>
            </a:r>
            <a:r>
              <a:rPr lang="da-DK" sz="1400" dirty="0" smtClean="0"/>
              <a:t>hjemviste, ændrede og ophævede </a:t>
            </a:r>
            <a:r>
              <a:rPr lang="da-DK" sz="1400" dirty="0"/>
              <a:t>sager set i forhold til alle realitetsbehandlede sager.</a:t>
            </a:r>
            <a:endParaRPr lang="da-DK" sz="1400" b="1" dirty="0"/>
          </a:p>
        </p:txBody>
      </p:sp>
      <p:cxnSp>
        <p:nvCxnSpPr>
          <p:cNvPr id="11" name="Lige forbindelse 10"/>
          <p:cNvCxnSpPr/>
          <p:nvPr/>
        </p:nvCxnSpPr>
        <p:spPr>
          <a:xfrm flipH="1" flipV="1">
            <a:off x="3528183" y="2681941"/>
            <a:ext cx="24482" cy="3284750"/>
          </a:xfrm>
          <a:prstGeom prst="line">
            <a:avLst/>
          </a:prstGeom>
          <a:ln w="28575">
            <a:solidFill>
              <a:srgbClr val="597786"/>
            </a:solidFill>
          </a:ln>
        </p:spPr>
        <p:style>
          <a:lnRef idx="1">
            <a:schemeClr val="accent1"/>
          </a:lnRef>
          <a:fillRef idx="0">
            <a:schemeClr val="accent1"/>
          </a:fillRef>
          <a:effectRef idx="0">
            <a:schemeClr val="accent1"/>
          </a:effectRef>
          <a:fontRef idx="minor">
            <a:schemeClr val="tx1"/>
          </a:fontRef>
        </p:style>
      </p:cxnSp>
      <p:sp>
        <p:nvSpPr>
          <p:cNvPr id="13" name="Tekstfelt 12"/>
          <p:cNvSpPr txBox="1"/>
          <p:nvPr/>
        </p:nvSpPr>
        <p:spPr>
          <a:xfrm>
            <a:off x="3567904" y="2528051"/>
            <a:ext cx="2949505" cy="307777"/>
          </a:xfrm>
          <a:prstGeom prst="rect">
            <a:avLst/>
          </a:prstGeom>
          <a:noFill/>
        </p:spPr>
        <p:txBody>
          <a:bodyPr wrap="square" rtlCol="0">
            <a:spAutoFit/>
          </a:bodyPr>
          <a:lstStyle/>
          <a:p>
            <a:r>
              <a:rPr lang="da-DK" sz="1400" dirty="0" smtClean="0">
                <a:solidFill>
                  <a:srgbClr val="597786"/>
                </a:solidFill>
                <a:latin typeface="Verdana" panose="020B0604030504040204" pitchFamily="34" charset="0"/>
                <a:ea typeface="Verdana" panose="020B0604030504040204" pitchFamily="34" charset="0"/>
              </a:rPr>
              <a:t>Alle klagetyper: 30 %</a:t>
            </a:r>
          </a:p>
        </p:txBody>
      </p:sp>
    </p:spTree>
    <p:extLst>
      <p:ext uri="{BB962C8B-B14F-4D97-AF65-F5344CB8AC3E}">
        <p14:creationId xmlns:p14="http://schemas.microsoft.com/office/powerpoint/2010/main" val="257127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nkestyrelsen">
    <a:dk1>
      <a:sysClr val="windowText" lastClr="000000"/>
    </a:dk1>
    <a:lt1>
      <a:sysClr val="window" lastClr="FFFFFF"/>
    </a:lt1>
    <a:dk2>
      <a:srgbClr val="CCE0E3"/>
    </a:dk2>
    <a:lt2>
      <a:srgbClr val="00414D"/>
    </a:lt2>
    <a:accent1>
      <a:srgbClr val="006272"/>
    </a:accent1>
    <a:accent2>
      <a:srgbClr val="99C0C6"/>
    </a:accent2>
    <a:accent3>
      <a:srgbClr val="00414D"/>
    </a:accent3>
    <a:accent4>
      <a:srgbClr val="66A1AA"/>
    </a:accent4>
    <a:accent5>
      <a:srgbClr val="000000"/>
    </a:accent5>
    <a:accent6>
      <a:srgbClr val="33818E"/>
    </a:accent6>
    <a:hlink>
      <a:srgbClr val="00414D"/>
    </a:hlink>
    <a:folHlink>
      <a:srgbClr val="33818E"/>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11070</TotalTime>
  <Words>1721</Words>
  <Application>Microsoft Office PowerPoint</Application>
  <PresentationFormat>Widescreen</PresentationFormat>
  <Paragraphs>196</Paragraphs>
  <Slides>15</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Calibri Light</vt:lpstr>
      <vt:lpstr>Calibri</vt:lpstr>
      <vt:lpstr>Wingdings</vt:lpstr>
      <vt:lpstr>Verdana</vt:lpstr>
      <vt:lpstr>Arial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Marianne Lempel</dc:creator>
  <cp:lastModifiedBy>Anders Paaskesen</cp:lastModifiedBy>
  <cp:revision>201</cp:revision>
  <dcterms:created xsi:type="dcterms:W3CDTF">2023-03-22T18:07:33Z</dcterms:created>
  <dcterms:modified xsi:type="dcterms:W3CDTF">2024-06-24T07:19:18Z</dcterms:modified>
</cp:coreProperties>
</file>